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1" r:id="rId1"/>
  </p:sldMasterIdLst>
  <p:notesMasterIdLst>
    <p:notesMasterId r:id="rId11"/>
  </p:notesMasterIdLst>
  <p:handoutMasterIdLst>
    <p:handoutMasterId r:id="rId12"/>
  </p:handoutMasterIdLst>
  <p:sldIdLst>
    <p:sldId id="449" r:id="rId2"/>
    <p:sldId id="450" r:id="rId3"/>
    <p:sldId id="430" r:id="rId4"/>
    <p:sldId id="477" r:id="rId5"/>
    <p:sldId id="448" r:id="rId6"/>
    <p:sldId id="456" r:id="rId7"/>
    <p:sldId id="447" r:id="rId8"/>
    <p:sldId id="446" r:id="rId9"/>
    <p:sldId id="458" r:id="rId10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181"/>
    <a:srgbClr val="33A8FF"/>
    <a:srgbClr val="5891D6"/>
    <a:srgbClr val="92B1D6"/>
    <a:srgbClr val="D2DFEE"/>
    <a:srgbClr val="FFD757"/>
    <a:srgbClr val="BFD1E7"/>
    <a:srgbClr val="ADC5E1"/>
    <a:srgbClr val="97B5D9"/>
    <a:srgbClr val="739B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465" autoAdjust="0"/>
  </p:normalViewPr>
  <p:slideViewPr>
    <p:cSldViewPr>
      <p:cViewPr varScale="1">
        <p:scale>
          <a:sx n="103" d="100"/>
          <a:sy n="103" d="100"/>
        </p:scale>
        <p:origin x="22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3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33690242368585"/>
          <c:y val="0.32670324803149609"/>
          <c:w val="0.5981919440143757"/>
          <c:h val="0.5170467519685039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8.2129117436558884E-4"/>
                  <c:y val="-0.20907813700723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8305425150866098E-3"/>
                  <c:y val="-0.110207504251506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7137380945615143E-3"/>
                  <c:y val="-0.28025242565640857"/>
                </c:manualLayout>
              </c:layout>
              <c:tx>
                <c:rich>
                  <a:bodyPr/>
                  <a:lstStyle/>
                  <a:p>
                    <a:fld id="{A7315341-BD85-416B-A25A-81951DA3D88D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ru-RU" dirty="0"/>
                      <a:t>Строительство 
6,1%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ru-RU" dirty="0"/>
                      <a:t>Транспорт и связь 
3%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ru-RU" dirty="0"/>
                      <a:t>Предоставление прочих коммунальных, социальных и персональных услуг
24,2%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16640</c:v>
                </c:pt>
                <c:pt idx="1">
                  <c:v>4735</c:v>
                </c:pt>
                <c:pt idx="2">
                  <c:v>34785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08814744"/>
        <c:axId val="208815136"/>
      </c:barChart>
      <c:catAx>
        <c:axId val="208814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8815136"/>
        <c:crosses val="autoZero"/>
        <c:auto val="1"/>
        <c:lblAlgn val="ctr"/>
        <c:lblOffset val="100"/>
        <c:noMultiLvlLbl val="0"/>
      </c:catAx>
      <c:valAx>
        <c:axId val="208815136"/>
        <c:scaling>
          <c:orientation val="minMax"/>
          <c:max val="4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 smtClean="0"/>
                  <a:t>тыс. рублей</a:t>
                </a:r>
                <a:endParaRPr lang="ru-RU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8814744"/>
        <c:crosses val="autoZero"/>
        <c:crossBetween val="between"/>
        <c:majorUnit val="10000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33690242368585"/>
          <c:y val="0.32670324803149609"/>
          <c:w val="0.5981919440143757"/>
          <c:h val="0.5170467519685039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5.459126419201124E-4"/>
                  <c:y val="-0.276132667171935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4633386988009084E-3"/>
                  <c:y val="-0.134590969765942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3465342782757127E-3"/>
                  <c:y val="-0.2617401826551962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ru-RU" dirty="0"/>
                      <a:t>Строительство 
6,1%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ru-RU" dirty="0"/>
                      <a:t>Транспорт и связь 
3%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ru-RU" dirty="0"/>
                      <a:t>Предоставление прочих коммунальных, социальных и персональных услуг
24,2%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37</c:v>
                </c:pt>
                <c:pt idx="1">
                  <c:v>12</c:v>
                </c:pt>
                <c:pt idx="2">
                  <c:v>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08815920"/>
        <c:axId val="208816312"/>
      </c:barChart>
      <c:catAx>
        <c:axId val="208815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8816312"/>
        <c:crosses val="autoZero"/>
        <c:auto val="1"/>
        <c:lblAlgn val="ctr"/>
        <c:lblOffset val="100"/>
        <c:noMultiLvlLbl val="0"/>
      </c:catAx>
      <c:valAx>
        <c:axId val="208816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 smtClean="0"/>
                  <a:t>количество</a:t>
                </a:r>
                <a:endParaRPr lang="ru-RU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8815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2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5216153984911346"/>
          <c:w val="0.86304685403167047"/>
          <c:h val="0.8421673917170898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4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6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-9.9567810708995896E-2"/>
                  <c:y val="-2.304964067777722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200" dirty="0" smtClean="0">
                        <a:solidFill>
                          <a:schemeClr val="tx1"/>
                        </a:solidFill>
                      </a:rPr>
                      <a:t>Производство</a:t>
                    </a:r>
                    <a:endParaRPr lang="ru-RU" sz="1200" baseline="0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sz="1400">
                        <a:solidFill>
                          <a:schemeClr val="tx1"/>
                        </a:solidFill>
                      </a:defRPr>
                    </a:pPr>
                    <a:r>
                      <a:rPr lang="ru-RU" sz="1200" baseline="0" dirty="0" smtClean="0">
                        <a:solidFill>
                          <a:schemeClr val="tx1"/>
                        </a:solidFill>
                      </a:rPr>
                      <a:t>16 705</a:t>
                    </a:r>
                  </a:p>
                  <a:p>
                    <a:pPr>
                      <a:defRPr sz="1400">
                        <a:solidFill>
                          <a:schemeClr val="tx1"/>
                        </a:solidFill>
                      </a:defRPr>
                    </a:pPr>
                    <a:r>
                      <a:rPr lang="ru-RU" sz="1200" baseline="0" dirty="0" smtClean="0">
                        <a:solidFill>
                          <a:schemeClr val="tx1"/>
                        </a:solidFill>
                      </a:rPr>
                      <a:t>(48%)</a:t>
                    </a:r>
                    <a:endParaRPr lang="ru-RU" sz="120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522042881348198"/>
                      <c:h val="0.16777441687993988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2100119917428591E-2"/>
                  <c:y val="-0.1236053679283229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200" dirty="0" smtClean="0">
                        <a:solidFill>
                          <a:schemeClr val="tx1"/>
                        </a:solidFill>
                      </a:rPr>
                      <a:t>Строительство</a:t>
                    </a:r>
                  </a:p>
                  <a:p>
                    <a:pPr>
                      <a:defRPr sz="1400">
                        <a:solidFill>
                          <a:schemeClr val="tx1"/>
                        </a:solidFill>
                      </a:defRPr>
                    </a:pPr>
                    <a:r>
                      <a:rPr lang="ru-RU" sz="1200" baseline="0" dirty="0" smtClean="0">
                        <a:solidFill>
                          <a:schemeClr val="tx1"/>
                        </a:solidFill>
                      </a:rPr>
                      <a:t>2 300</a:t>
                    </a:r>
                  </a:p>
                  <a:p>
                    <a:pPr>
                      <a:defRPr sz="1400">
                        <a:solidFill>
                          <a:schemeClr val="tx1"/>
                        </a:solidFill>
                      </a:defRPr>
                    </a:pPr>
                    <a:r>
                      <a:rPr lang="ru-RU" sz="1200" baseline="0" dirty="0" smtClean="0">
                        <a:solidFill>
                          <a:schemeClr val="tx1"/>
                        </a:solidFill>
                      </a:rPr>
                      <a:t>(7%)</a:t>
                    </a:r>
                    <a:endParaRPr lang="ru-RU" sz="120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0020100966925823E-2"/>
                  <c:y val="-8.858129855080092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90229BE-68E7-4858-9DD2-81AE35B79E0E}" type="CATEGORYNAME">
                      <a:rPr lang="ru-RU" sz="1200" smtClean="0"/>
                      <a:pPr>
                        <a:defRPr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endParaRPr lang="ru-RU" sz="1200" baseline="0" dirty="0" smtClean="0"/>
                  </a:p>
                  <a:p>
                    <a:pPr>
                      <a:defRPr>
                        <a:solidFill>
                          <a:schemeClr val="tx1"/>
                        </a:solidFill>
                      </a:defRPr>
                    </a:pPr>
                    <a:r>
                      <a:rPr lang="ru-RU" sz="1200" baseline="0" dirty="0" smtClean="0"/>
                      <a:t>6 450</a:t>
                    </a:r>
                  </a:p>
                  <a:p>
                    <a:pPr>
                      <a:defRPr>
                        <a:solidFill>
                          <a:schemeClr val="tx1"/>
                        </a:solidFill>
                      </a:defRPr>
                    </a:pPr>
                    <a:r>
                      <a:rPr lang="ru-RU" sz="1200" baseline="0" dirty="0" smtClean="0"/>
                      <a:t>(19%)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5.1425509649071513E-2"/>
                  <c:y val="-5.474283233016848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6FF728D-D54F-4802-BEF0-A49E1E81B0EB}" type="CATEGORYNAME">
                      <a:rPr lang="ru-RU" sz="1200" smtClean="0"/>
                      <a:pPr>
                        <a:defRPr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r>
                      <a:rPr lang="ru-RU" sz="1200" dirty="0" smtClean="0"/>
                      <a:t> </a:t>
                    </a:r>
                  </a:p>
                  <a:p>
                    <a:pPr>
                      <a:defRPr>
                        <a:solidFill>
                          <a:schemeClr val="tx1"/>
                        </a:solidFill>
                      </a:defRPr>
                    </a:pPr>
                    <a:r>
                      <a:rPr lang="ru-RU" sz="1200" baseline="0" dirty="0" smtClean="0"/>
                      <a:t>2 700</a:t>
                    </a:r>
                  </a:p>
                  <a:p>
                    <a:pPr>
                      <a:defRPr>
                        <a:solidFill>
                          <a:schemeClr val="tx1"/>
                        </a:solidFill>
                      </a:defRPr>
                    </a:pPr>
                    <a:r>
                      <a:rPr lang="ru-RU" sz="1200" baseline="0" dirty="0" smtClean="0"/>
                      <a:t>(</a:t>
                    </a:r>
                    <a:fld id="{9193C36D-DD79-4ED2-8E7C-2F1EA21364C3}" type="PERCENTAGE">
                      <a:rPr lang="ru-RU" sz="1200" baseline="0" smtClean="0"/>
                      <a:pPr>
                        <a:defRPr>
                          <a:solidFill>
                            <a:schemeClr val="tx1"/>
                          </a:solidFill>
                        </a:defRPr>
                      </a:pPr>
                      <a:t>[ПРОЦЕНТ]</a:t>
                    </a:fld>
                    <a:r>
                      <a:rPr lang="ru-RU" sz="1200" baseline="0" dirty="0" smtClean="0"/>
                      <a:t>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4.4057520485386017E-3"/>
                  <c:y val="-5.2231142581155021E-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200" baseline="0" dirty="0" smtClean="0"/>
                      <a:t>Общественное питание</a:t>
                    </a:r>
                  </a:p>
                  <a:p>
                    <a:pPr>
                      <a:defRPr>
                        <a:solidFill>
                          <a:schemeClr val="tx1"/>
                        </a:solidFill>
                      </a:defRPr>
                    </a:pPr>
                    <a:r>
                      <a:rPr lang="ru-RU" sz="1200" baseline="0" dirty="0" smtClean="0"/>
                      <a:t>и гостиницы</a:t>
                    </a:r>
                  </a:p>
                  <a:p>
                    <a:pPr>
                      <a:defRPr>
                        <a:solidFill>
                          <a:schemeClr val="tx1"/>
                        </a:solidFill>
                      </a:defRPr>
                    </a:pPr>
                    <a:r>
                      <a:rPr lang="ru-RU" sz="1200" baseline="0" dirty="0" smtClean="0"/>
                      <a:t>1 600</a:t>
                    </a:r>
                    <a:r>
                      <a:rPr lang="ru-RU" sz="1200" baseline="0" dirty="0"/>
                      <a:t>
</a:t>
                    </a:r>
                    <a:r>
                      <a:rPr lang="ru-RU" sz="1200" baseline="0" dirty="0" smtClean="0"/>
                      <a:t>(</a:t>
                    </a:r>
                    <a:fld id="{20D141F8-7C5D-45D3-BE05-8AA809162865}" type="PERCENTAGE">
                      <a:rPr lang="ru-RU" sz="1200" baseline="0" smtClean="0"/>
                      <a:pPr>
                        <a:defRPr>
                          <a:solidFill>
                            <a:schemeClr val="tx1"/>
                          </a:solidFill>
                        </a:defRPr>
                      </a:pPr>
                      <a:t>[ПРОЦЕНТ]</a:t>
                    </a:fld>
                    <a:r>
                      <a:rPr lang="ru-RU" sz="1200" baseline="0" dirty="0" smtClean="0"/>
                      <a:t>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738727088821904"/>
                      <c:h val="0.18811139043391123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-2.209462841615504E-3"/>
                  <c:y val="-4.781887359532915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200" baseline="0" dirty="0" smtClean="0"/>
                      <a:t>Розничная</a:t>
                    </a:r>
                  </a:p>
                  <a:p>
                    <a:pPr>
                      <a:defRPr>
                        <a:solidFill>
                          <a:schemeClr val="tx1"/>
                        </a:solidFill>
                      </a:defRPr>
                    </a:pPr>
                    <a:r>
                      <a:rPr lang="ru-RU" sz="1200" baseline="0" dirty="0" smtClean="0"/>
                      <a:t>торговля</a:t>
                    </a:r>
                  </a:p>
                  <a:p>
                    <a:pPr>
                      <a:defRPr>
                        <a:solidFill>
                          <a:schemeClr val="tx1"/>
                        </a:solidFill>
                      </a:defRPr>
                    </a:pPr>
                    <a:r>
                      <a:rPr lang="ru-RU" sz="1200" baseline="0" dirty="0" smtClean="0"/>
                      <a:t>4 530</a:t>
                    </a:r>
                    <a:r>
                      <a:rPr lang="ru-RU" sz="1200" baseline="0" dirty="0"/>
                      <a:t>
</a:t>
                    </a:r>
                    <a:r>
                      <a:rPr lang="ru-RU" sz="1200" baseline="0" dirty="0" smtClean="0"/>
                      <a:t>(</a:t>
                    </a:r>
                    <a:fld id="{9B5AA10F-628F-4EA4-AD60-4C16213ECF95}" type="PERCENTAGE">
                      <a:rPr lang="ru-RU" sz="1200" baseline="0" smtClean="0"/>
                      <a:pPr>
                        <a:defRPr>
                          <a:solidFill>
                            <a:schemeClr val="tx1"/>
                          </a:solidFill>
                        </a:defRPr>
                      </a:pPr>
                      <a:t>[ПРОЦЕНТ]</a:t>
                    </a:fld>
                    <a:r>
                      <a:rPr lang="ru-RU" sz="1200" baseline="0" dirty="0" smtClean="0"/>
                      <a:t>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-9.5217939714010921E-2"/>
                  <c:y val="0.1076013133742433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0E023D1-F40D-4C51-8BA4-6CF3B494DBA5}" type="CATEGORYNAME">
                      <a:rPr lang="ru-RU" sz="1200" smtClean="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endParaRPr lang="ru-RU" sz="1200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>
                        <a:solidFill>
                          <a:schemeClr val="tx1"/>
                        </a:solidFill>
                      </a:defRPr>
                    </a:pPr>
                    <a:r>
                      <a:rPr lang="ru-RU" sz="1200" baseline="0" dirty="0" smtClean="0">
                        <a:solidFill>
                          <a:schemeClr val="tx1"/>
                        </a:solidFill>
                      </a:rPr>
                      <a:t>500</a:t>
                    </a:r>
                    <a:r>
                      <a:rPr lang="ru-RU" sz="1200" baseline="0" dirty="0">
                        <a:solidFill>
                          <a:schemeClr val="tx1"/>
                        </a:solidFill>
                      </a:rPr>
                      <a:t>
</a:t>
                    </a:r>
                    <a:r>
                      <a:rPr lang="ru-RU" sz="1200" baseline="0" dirty="0" smtClean="0">
                        <a:solidFill>
                          <a:schemeClr val="tx1"/>
                        </a:solidFill>
                      </a:rPr>
                      <a:t>(</a:t>
                    </a:r>
                    <a:fld id="{AAEC3698-1AC5-4B47-8591-5F6577D59FBD}" type="PERCENTAGE">
                      <a:rPr lang="ru-RU" sz="1200" baseline="0" smtClean="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tx1"/>
                          </a:solidFill>
                        </a:defRPr>
                      </a:pPr>
                      <a:t>[ПРОЦЕНТ]</a:t>
                    </a:fld>
                    <a:r>
                      <a:rPr lang="ru-RU" sz="1200" baseline="0" dirty="0" smtClean="0">
                        <a:solidFill>
                          <a:schemeClr val="tx1"/>
                        </a:solidFill>
                      </a:rPr>
                      <a:t>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7"/>
              <c:layout>
                <c:manualLayout>
                  <c:x val="-0.1029154442164308"/>
                  <c:y val="0.1111019386055197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64D8665-6C1E-41A7-B5F1-D2D08406D952}" type="CATEGORYNAME">
                      <a:rPr lang="ru-RU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>
                        <a:solidFill>
                          <a:schemeClr val="tx1"/>
                        </a:solidFill>
                      </a:rPr>
                      <a:t>
</a:t>
                    </a:r>
                    <a:fld id="{F2D4AE99-6415-421B-A897-37E24E234E42}" type="PERCENTAGE">
                      <a:rPr lang="ru-RU" baseline="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tx1"/>
                          </a:solidFill>
                        </a:defRPr>
                      </a:pPr>
                      <a:t>[ПРОЦЕНТ]</a:t>
                    </a:fld>
                    <a:endParaRPr lang="ru-RU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8"/>
              <c:layout>
                <c:manualLayout>
                  <c:x val="4.1500953323736194E-3"/>
                  <c:y val="-1.19813157513029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Производство</c:v>
                </c:pt>
                <c:pt idx="1">
                  <c:v>Строительство</c:v>
                </c:pt>
                <c:pt idx="2">
                  <c:v>Услуги по перевозке</c:v>
                </c:pt>
                <c:pt idx="3">
                  <c:v>Здравоохранение, социальные услуги</c:v>
                </c:pt>
                <c:pt idx="4">
                  <c:v>Гостиницы и рестораны</c:v>
                </c:pt>
                <c:pt idx="5">
                  <c:v>Розничная торговля</c:v>
                </c:pt>
                <c:pt idx="6">
                  <c:v>Деятельность в области информации и связи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16705</c:v>
                </c:pt>
                <c:pt idx="1">
                  <c:v>2300</c:v>
                </c:pt>
                <c:pt idx="2">
                  <c:v>6450</c:v>
                </c:pt>
                <c:pt idx="3">
                  <c:v>2700</c:v>
                </c:pt>
                <c:pt idx="4">
                  <c:v>1600</c:v>
                </c:pt>
                <c:pt idx="5">
                  <c:v>4530</c:v>
                </c:pt>
                <c:pt idx="6">
                  <c:v>500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Производство</c:v>
                </c:pt>
                <c:pt idx="1">
                  <c:v>Строительство</c:v>
                </c:pt>
                <c:pt idx="2">
                  <c:v>Услуги по перевозке</c:v>
                </c:pt>
                <c:pt idx="3">
                  <c:v>Здравоохранение, социальные услуги</c:v>
                </c:pt>
                <c:pt idx="4">
                  <c:v>Гостиницы и рестораны</c:v>
                </c:pt>
                <c:pt idx="5">
                  <c:v>Розничная торговля</c:v>
                </c:pt>
                <c:pt idx="6">
                  <c:v>Деятельность в области информации и связи</c:v>
                </c:pt>
              </c:strCache>
            </c:strRef>
          </c:cat>
          <c:val>
            <c:numRef>
              <c:f>Лист1!$C$2:$C$8</c:f>
              <c:numCache>
                <c:formatCode>0.00%</c:formatCode>
                <c:ptCount val="7"/>
                <c:pt idx="0">
                  <c:v>0.4802357337933017</c:v>
                </c:pt>
                <c:pt idx="1">
                  <c:v>6.6120454218772454E-2</c:v>
                </c:pt>
                <c:pt idx="2">
                  <c:v>0.18542475204829667</c:v>
                </c:pt>
                <c:pt idx="3">
                  <c:v>7.7619663648124185E-2</c:v>
                </c:pt>
                <c:pt idx="4">
                  <c:v>4.5996837717406931E-2</c:v>
                </c:pt>
                <c:pt idx="5">
                  <c:v>0.13022854678740836</c:v>
                </c:pt>
                <c:pt idx="6">
                  <c:v>1.4374011786689666E-2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33690242368585"/>
          <c:y val="0.17430673919627684"/>
          <c:w val="0.5981919440143757"/>
          <c:h val="0.6694432458040520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0066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1.3672082460336325E-3"/>
                  <c:y val="-0.3596561163379298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4143934876749186E-3"/>
                  <c:y val="-0.2255470560085322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3592620820667729E-5"/>
                  <c:y val="-0.1767801249796604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3436156252128169E-3"/>
                  <c:y val="-9.143799567913482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3672038162858015E-3"/>
                  <c:y val="-5.486279740748082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27092</c:v>
                </c:pt>
                <c:pt idx="1">
                  <c:v>13499</c:v>
                </c:pt>
                <c:pt idx="2">
                  <c:v>8569</c:v>
                </c:pt>
                <c:pt idx="3">
                  <c:v>1500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209322160"/>
        <c:axId val="209322552"/>
      </c:barChart>
      <c:catAx>
        <c:axId val="209322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solidFill>
            <a:schemeClr val="bg1"/>
          </a:solidFill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9322552"/>
        <c:crosses val="autoZero"/>
        <c:auto val="1"/>
        <c:lblAlgn val="ctr"/>
        <c:lblOffset val="100"/>
        <c:noMultiLvlLbl val="0"/>
      </c:catAx>
      <c:valAx>
        <c:axId val="209322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 smtClean="0"/>
                  <a:t>тыс.</a:t>
                </a:r>
                <a:r>
                  <a:rPr lang="ru-RU" baseline="0" dirty="0" smtClean="0"/>
                  <a:t> рублей</a:t>
                </a:r>
                <a:endParaRPr lang="ru-RU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9322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01265880018499"/>
          <c:y val="0.32670324803149609"/>
          <c:w val="0.60776235887657615"/>
          <c:h val="0.5170467519685039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0066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3.545225744148086E-3"/>
                  <c:y val="-0.294420266307762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4528300274328494E-3"/>
                  <c:y val="-0.171166168037596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357007341064668E-3"/>
                  <c:y val="-0.115439389568580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ru-RU" dirty="0"/>
                      <a:t>Строительство 
6,1%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ru-RU" dirty="0"/>
                      <a:t>Транспорт и связь 
3%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ru-RU" dirty="0"/>
                      <a:t>Предоставление прочих коммунальных, социальных и персональных услуг
24,2%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</c:v>
                </c:pt>
                <c:pt idx="1">
                  <c:v>4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09323336"/>
        <c:axId val="209323728"/>
      </c:barChart>
      <c:catAx>
        <c:axId val="209323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9323728"/>
        <c:crosses val="autoZero"/>
        <c:auto val="1"/>
        <c:lblAlgn val="ctr"/>
        <c:lblOffset val="100"/>
        <c:noMultiLvlLbl val="0"/>
      </c:catAx>
      <c:valAx>
        <c:axId val="209323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 smtClean="0"/>
                  <a:t>количество</a:t>
                </a:r>
                <a:endParaRPr lang="ru-RU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9323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2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1379049371705503E-3"/>
          <c:y val="9.4930680819396512E-2"/>
          <c:w val="0.92715181404964664"/>
          <c:h val="0.9050692869210081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40"/>
          <c:dPt>
            <c:idx val="0"/>
            <c:bubble3D val="0"/>
            <c:explosion val="0"/>
            <c:spPr>
              <a:gradFill rotWithShape="1">
                <a:gsLst>
                  <a:gs pos="0">
                    <a:schemeClr val="accent1">
                      <a:tint val="96000"/>
                      <a:lumMod val="100000"/>
                    </a:schemeClr>
                  </a:gs>
                  <a:gs pos="78000">
                    <a:schemeClr val="accent1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Pt>
            <c:idx val="1"/>
            <c:bubble3D val="0"/>
            <c:explosion val="10"/>
            <c:spPr>
              <a:solidFill>
                <a:srgbClr val="FFC00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cat>
            <c:strRef>
              <c:f>Лист1!$A$2:$A$3</c:f>
              <c:strCache>
                <c:ptCount val="2"/>
                <c:pt idx="0">
                  <c:v>Микрозаймы</c:v>
                </c:pt>
                <c:pt idx="1">
                  <c:v>Гранты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53</c:v>
                </c:pt>
                <c:pt idx="1">
                  <c:v>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6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1379049371705503E-3"/>
          <c:y val="9.4930680819396512E-2"/>
          <c:w val="0.92715181404964664"/>
          <c:h val="0.9050692869210081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40"/>
          <c:dPt>
            <c:idx val="0"/>
            <c:bubble3D val="0"/>
            <c:explosion val="0"/>
            <c:spPr>
              <a:gradFill rotWithShape="1">
                <a:gsLst>
                  <a:gs pos="0">
                    <a:schemeClr val="accent1">
                      <a:tint val="96000"/>
                      <a:lumMod val="100000"/>
                    </a:schemeClr>
                  </a:gs>
                  <a:gs pos="78000">
                    <a:schemeClr val="accent1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Pt>
            <c:idx val="1"/>
            <c:bubble3D val="0"/>
            <c:explosion val="10"/>
            <c:spPr>
              <a:solidFill>
                <a:srgbClr val="FFC00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cat>
            <c:strRef>
              <c:f>Лист1!$A$2:$A$3</c:f>
              <c:strCache>
                <c:ptCount val="2"/>
                <c:pt idx="0">
                  <c:v>Микрозаймы</c:v>
                </c:pt>
                <c:pt idx="1">
                  <c:v>Гранты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34.799999999999997</c:v>
                </c:pt>
                <c:pt idx="1">
                  <c:v>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136530796318753"/>
          <c:y val="0.89913587433261466"/>
          <c:w val="0.58958515401245415"/>
          <c:h val="9.36169271531114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0.53488</cdr:x>
      <cdr:y>0.36111</cdr:y>
    </cdr:from>
    <cdr:to>
      <cdr:x>0.63474</cdr:x>
      <cdr:y>0.77778</cdr:y>
    </cdr:to>
    <cdr:cxnSp macro="">
      <cdr:nvCxnSpPr>
        <cdr:cNvPr id="3" name="Соединительная линия уступом 2"/>
        <cdr:cNvCxnSpPr/>
      </cdr:nvCxnSpPr>
      <cdr:spPr>
        <a:xfrm xmlns:a="http://schemas.openxmlformats.org/drawingml/2006/main" rot="5400000" flipH="1" flipV="1">
          <a:off x="4892265" y="1012391"/>
          <a:ext cx="1080120" cy="927547"/>
        </a:xfrm>
        <a:prstGeom xmlns:a="http://schemas.openxmlformats.org/drawingml/2006/main" prst="bentConnector3">
          <a:avLst>
            <a:gd name="adj1" fmla="val 100167"/>
          </a:avLst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0.53488</cdr:x>
      <cdr:y>0.42338</cdr:y>
    </cdr:from>
    <cdr:to>
      <cdr:x>0.63474</cdr:x>
      <cdr:y>0.69436</cdr:y>
    </cdr:to>
    <cdr:cxnSp macro="">
      <cdr:nvCxnSpPr>
        <cdr:cNvPr id="3" name="Соединительная линия уступом 2"/>
        <cdr:cNvCxnSpPr/>
      </cdr:nvCxnSpPr>
      <cdr:spPr>
        <a:xfrm xmlns:a="http://schemas.openxmlformats.org/drawingml/2006/main" flipV="1">
          <a:off x="4968517" y="882055"/>
          <a:ext cx="927582" cy="564561"/>
        </a:xfrm>
        <a:prstGeom xmlns:a="http://schemas.openxmlformats.org/drawingml/2006/main" prst="bentConnector3">
          <a:avLst>
            <a:gd name="adj1" fmla="val -2027"/>
          </a:avLst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A005F-4F3C-4443-A943-44FAA30C0FC6}" type="datetimeFigureOut">
              <a:rPr lang="ru-RU" smtClean="0"/>
              <a:t>16.07.2018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1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1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7636CD-FF22-4198-AB51-82DB7BD95B8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69281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247" cy="496812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826" y="0"/>
            <a:ext cx="2946246" cy="496812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F928B61-D941-487F-B2D4-68576AE58BB9}" type="datetimeFigureOut">
              <a:rPr lang="ru-RU"/>
              <a:pPr>
                <a:defRPr/>
              </a:pPr>
              <a:t>16.07.2018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8" tIns="45719" rIns="91438" bIns="45719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289" y="4715708"/>
            <a:ext cx="5439101" cy="4468100"/>
          </a:xfrm>
          <a:prstGeom prst="rect">
            <a:avLst/>
          </a:prstGeom>
        </p:spPr>
        <p:txBody>
          <a:bodyPr vert="horz" lIns="91438" tIns="45719" rIns="91438" bIns="45719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9818"/>
            <a:ext cx="2946247" cy="496810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826" y="9429818"/>
            <a:ext cx="2946246" cy="496810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6C792CE-EE2A-4FEC-8EAC-4B651FBB977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77104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C792CE-EE2A-4FEC-8EAC-4B651FBB977A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0949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C792CE-EE2A-4FEC-8EAC-4B651FBB977A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4724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C792CE-EE2A-4FEC-8EAC-4B651FBB977A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1567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C792CE-EE2A-4FEC-8EAC-4B651FBB977A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6631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C792CE-EE2A-4FEC-8EAC-4B651FBB977A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99249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C792CE-EE2A-4FEC-8EAC-4B651FBB977A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90707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C792CE-EE2A-4FEC-8EAC-4B651FBB977A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1104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C792CE-EE2A-4FEC-8EAC-4B651FBB977A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75370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C792CE-EE2A-4FEC-8EAC-4B651FBB977A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1011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A29D9E-CD5A-4657-96B6-93CF8685EF7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037597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AB0210-45E3-4A2B-B7E6-F7758115D38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9612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AB0210-45E3-4A2B-B7E6-F7758115D38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359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AB0210-45E3-4A2B-B7E6-F7758115D38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04313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AB0210-45E3-4A2B-B7E6-F7758115D38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6339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AB0210-45E3-4A2B-B7E6-F7758115D38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0319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CABD89-0FF5-4D37-A4AA-51D32D017C5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855446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AFACA-9956-45E9-9A77-E74C91EB56C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146444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7F2C-ED02-4EDD-9ED9-C1380FBD9B2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884838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2E1CF0-99B9-4552-8A88-B8F7FD9B0B5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668560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558446-4468-4C5F-8B59-90B39E89980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004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B24D75-E723-4312-AB6C-4FD97328FF5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622962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E93426-D1A5-436B-B9CB-84F8FE76E39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192561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0A16D7-CD14-4C79-8CDD-CF9784A398E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47923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7662A5-AF32-4975-88A1-650878FBBB3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894053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A89DCD-6C4E-4569-828B-CC6BAD04D6C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712084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74AB0210-45E3-4A2B-B7E6-F7758115D38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8365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  <p:sldLayoutId id="2147483864" r:id="rId13"/>
    <p:sldLayoutId id="2147483865" r:id="rId14"/>
    <p:sldLayoutId id="2147483866" r:id="rId15"/>
    <p:sldLayoutId id="2147483867" r:id="rId16"/>
  </p:sldLayoutIdLst>
  <p:transition spd="slow">
    <p:circle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1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4.png"/><Relationship Id="rId10" Type="http://schemas.openxmlformats.org/officeDocument/2006/relationships/image" Target="../media/image11.jpeg"/><Relationship Id="rId4" Type="http://schemas.openxmlformats.org/officeDocument/2006/relationships/image" Target="../media/image2.png"/><Relationship Id="rId9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10" Type="http://schemas.openxmlformats.org/officeDocument/2006/relationships/image" Target="../media/image19.png"/><Relationship Id="rId4" Type="http://schemas.openxmlformats.org/officeDocument/2006/relationships/image" Target="../media/image2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0" y="-195"/>
            <a:ext cx="9143999" cy="1253296"/>
            <a:chOff x="1" y="-196"/>
            <a:chExt cx="9143998" cy="1409757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600" r="5566" b="5901"/>
            <a:stretch/>
          </p:blipFill>
          <p:spPr>
            <a:xfrm>
              <a:off x="1" y="0"/>
              <a:ext cx="3059832" cy="1409561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7" t="62600" b="5901"/>
            <a:stretch/>
          </p:blipFill>
          <p:spPr>
            <a:xfrm>
              <a:off x="3000616" y="-196"/>
              <a:ext cx="3142767" cy="1409561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1" t="62600" b="5901"/>
            <a:stretch/>
          </p:blipFill>
          <p:spPr>
            <a:xfrm>
              <a:off x="5940152" y="0"/>
              <a:ext cx="3203847" cy="1409561"/>
            </a:xfrm>
            <a:prstGeom prst="rect">
              <a:avLst/>
            </a:prstGeom>
          </p:spPr>
        </p:pic>
      </p:grpSp>
      <p:sp>
        <p:nvSpPr>
          <p:cNvPr id="2" name="Прямоугольник 1"/>
          <p:cNvSpPr/>
          <p:nvPr/>
        </p:nvSpPr>
        <p:spPr>
          <a:xfrm>
            <a:off x="2483768" y="404664"/>
            <a:ext cx="561662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КРАТКАЯ ИНФОРМАЦИЯ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5" b="8805"/>
          <a:stretch/>
        </p:blipFill>
        <p:spPr>
          <a:xfrm>
            <a:off x="1115616" y="90751"/>
            <a:ext cx="777859" cy="10550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67744" y="4077072"/>
            <a:ext cx="62646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ru-RU" sz="16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Cyr" panose="020B0604020202020204" pitchFamily="34" charset="0"/>
              <a:cs typeface="Arial Cyr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6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Состояние на 01.01.2018 </a:t>
            </a:r>
            <a:r>
              <a:rPr lang="ru-RU" sz="16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года</a:t>
            </a:r>
            <a:br>
              <a:rPr lang="ru-RU" sz="16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</a:br>
            <a:endParaRPr lang="ru-RU" sz="1600" u="sng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Cyr" panose="020B0604020202020204" pitchFamily="34" charset="0"/>
              <a:cs typeface="Arial Cyr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С</a:t>
            </a:r>
            <a:r>
              <a:rPr lang="ru-RU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уммарная 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капитализация Фонда </a:t>
            </a:r>
            <a:r>
              <a:rPr lang="ru-RU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составляет </a:t>
            </a:r>
            <a:r>
              <a:rPr lang="ru-RU" sz="1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58,1 млн. р</a:t>
            </a:r>
            <a:r>
              <a:rPr lang="ru-RU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ублей</a:t>
            </a:r>
            <a:r>
              <a:rPr lang="ru-RU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 </a:t>
            </a:r>
          </a:p>
          <a:p>
            <a:pPr>
              <a:spcAft>
                <a:spcPts val="0"/>
              </a:spcAft>
            </a:pPr>
            <a:endParaRPr lang="ru-RU" sz="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Cyr" panose="020B0604020202020204" pitchFamily="34" charset="0"/>
              <a:cs typeface="Arial Cyr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В том числе:</a:t>
            </a:r>
          </a:p>
          <a:p>
            <a:pPr>
              <a:spcAft>
                <a:spcPts val="0"/>
              </a:spcAft>
            </a:pP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для </a:t>
            </a:r>
            <a:r>
              <a:rPr lang="ru-RU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предоставления</a:t>
            </a:r>
            <a:r>
              <a:rPr lang="en-US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 </a:t>
            </a:r>
            <a:r>
              <a:rPr lang="ru-RU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микрозаймов </a:t>
            </a:r>
            <a:r>
              <a:rPr lang="ru-RU" sz="1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57,1 млн. рублей</a:t>
            </a:r>
            <a:endParaRPr lang="ru-RU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Cyr" panose="020B0604020202020204" pitchFamily="34" charset="0"/>
              <a:cs typeface="Arial Cyr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для </a:t>
            </a:r>
            <a:r>
              <a:rPr lang="ru-RU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предоставления</a:t>
            </a:r>
            <a:r>
              <a:rPr lang="en-US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 </a:t>
            </a:r>
            <a:r>
              <a:rPr lang="ru-RU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грантов </a:t>
            </a:r>
            <a:r>
              <a:rPr lang="ru-RU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1</a:t>
            </a:r>
            <a:r>
              <a:rPr lang="ru-RU" sz="1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 млн. </a:t>
            </a:r>
            <a:r>
              <a:rPr lang="ru-RU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рублей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r="2805"/>
          <a:stretch/>
        </p:blipFill>
        <p:spPr>
          <a:xfrm>
            <a:off x="200176" y="1530195"/>
            <a:ext cx="1830880" cy="24325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lum bright="-16000" contras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90751"/>
            <a:ext cx="864096" cy="105504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5" name="Прямоугольник 14"/>
          <p:cNvSpPr/>
          <p:nvPr/>
        </p:nvSpPr>
        <p:spPr>
          <a:xfrm>
            <a:off x="2267744" y="1592290"/>
            <a:ext cx="56372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Цель:</a:t>
            </a:r>
            <a:endParaRPr lang="ru-RU" sz="16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Cyr" panose="020B0604020202020204" pitchFamily="34" charset="0"/>
              <a:cs typeface="Arial Cyr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ru-RU" sz="1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Cyr" panose="020B0604020202020204" pitchFamily="34" charset="0"/>
              <a:cs typeface="Arial Cyr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Фонд создан в апреле 2013 года для оказания 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финансовой поддержки субъектам </a:t>
            </a:r>
            <a:r>
              <a:rPr lang="ru-RU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малого 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и </a:t>
            </a:r>
            <a:r>
              <a:rPr lang="ru-RU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среднего предпринимательства 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ЗАТО </a:t>
            </a:r>
            <a:r>
              <a:rPr lang="ru-RU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Северск, с целью увеличения 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темпов роста </a:t>
            </a:r>
            <a:r>
              <a:rPr lang="ru-RU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предпринимательской активности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, создание новых рабочих мест и увеличение налоговых и неналоговых отчислений </a:t>
            </a:r>
            <a:r>
              <a:rPr lang="ru-RU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на территории ЗАТО 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Северск Томской </a:t>
            </a:r>
            <a:r>
              <a:rPr lang="ru-RU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области.</a:t>
            </a:r>
            <a:endParaRPr lang="ru-RU" sz="16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595866" y="6453336"/>
            <a:ext cx="512638" cy="365125"/>
          </a:xfrm>
        </p:spPr>
        <p:txBody>
          <a:bodyPr/>
          <a:lstStyle/>
          <a:p>
            <a:pPr>
              <a:defRPr/>
            </a:pPr>
            <a:fld id="{FCA29D9E-CD5A-4657-96B6-93CF8685EF7A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1</a:t>
            </a:fld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7"/>
          <a:srcRect r="5115"/>
          <a:stretch/>
        </p:blipFill>
        <p:spPr>
          <a:xfrm>
            <a:off x="200176" y="3962710"/>
            <a:ext cx="1830880" cy="25422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841141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0" y="-195"/>
            <a:ext cx="9143999" cy="1253296"/>
            <a:chOff x="1" y="-196"/>
            <a:chExt cx="9143998" cy="1409757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600" r="5566" b="5901"/>
            <a:stretch/>
          </p:blipFill>
          <p:spPr>
            <a:xfrm>
              <a:off x="1" y="0"/>
              <a:ext cx="3059832" cy="1409561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7" t="62600" b="5901"/>
            <a:stretch/>
          </p:blipFill>
          <p:spPr>
            <a:xfrm>
              <a:off x="3000616" y="-196"/>
              <a:ext cx="3142767" cy="1409561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1" t="62600" b="5901"/>
            <a:stretch/>
          </p:blipFill>
          <p:spPr>
            <a:xfrm>
              <a:off x="5940152" y="0"/>
              <a:ext cx="3203847" cy="1409561"/>
            </a:xfrm>
            <a:prstGeom prst="rect">
              <a:avLst/>
            </a:prstGeom>
          </p:spPr>
        </p:pic>
      </p:grpSp>
      <p:sp>
        <p:nvSpPr>
          <p:cNvPr id="2" name="Прямоугольник 1"/>
          <p:cNvSpPr/>
          <p:nvPr/>
        </p:nvSpPr>
        <p:spPr>
          <a:xfrm>
            <a:off x="1285912" y="428589"/>
            <a:ext cx="789460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РЕАЛИЗУЕМЫЕ ПРОГРАММЫ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651627"/>
            <a:ext cx="623431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     </a:t>
            </a:r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Cyr" panose="020B0604020202020204" pitchFamily="34" charset="0"/>
              <a:cs typeface="Arial Cyr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           </a:t>
            </a:r>
            <a:r>
              <a:rPr lang="ru-RU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Фонд реализует программы </a:t>
            </a:r>
          </a:p>
          <a:p>
            <a:pPr>
              <a:spcAft>
                <a:spcPts val="0"/>
              </a:spcAft>
            </a:pPr>
            <a:r>
              <a:rPr lang="ru-RU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 </a:t>
            </a:r>
            <a:r>
              <a:rPr lang="ru-RU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          поддержки МСП ЗАТО Северск: 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Cyr" panose="020B0604020202020204" pitchFamily="34" charset="0"/>
              <a:cs typeface="Arial Cyr" panose="020B0604020202020204" pitchFamily="34" charset="0"/>
            </a:endParaRPr>
          </a:p>
          <a:p>
            <a:pPr marL="742950" lvl="1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Предоставление микрозаймов до 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2,5 млн. рублей (с 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2018 года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), на 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срок до 3х 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лет, 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субъектам МСП ЗАТО Северск </a:t>
            </a:r>
            <a:r>
              <a:rPr lang="ru-RU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по льготной ставке от 6 до 10% 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годовых, в 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зависимости от видов 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экономической деятельности;</a:t>
            </a:r>
          </a:p>
          <a:p>
            <a:pPr marL="742950" lvl="1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Cyr" panose="020B0604020202020204" pitchFamily="34" charset="0"/>
              <a:cs typeface="Arial Cyr" panose="020B0604020202020204" pitchFamily="34" charset="0"/>
            </a:endParaRPr>
          </a:p>
          <a:p>
            <a:pPr marL="742950" lvl="1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Предоставление грантов 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до 5 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млн. рублей субъектам МСП ЗАТО Северск</a:t>
            </a:r>
          </a:p>
          <a:p>
            <a:pPr lvl="1">
              <a:spcAft>
                <a:spcPts val="0"/>
              </a:spcAft>
            </a:pP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     </a:t>
            </a:r>
            <a:r>
              <a:rPr lang="ru-RU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на безвозмездной основе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.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5" b="8805"/>
          <a:stretch/>
        </p:blipFill>
        <p:spPr>
          <a:xfrm>
            <a:off x="1115616" y="90751"/>
            <a:ext cx="777859" cy="105504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lum bright="-16000" contras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90751"/>
            <a:ext cx="864096" cy="105504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1" t="9051" r="52749" b="9275"/>
          <a:stretch/>
        </p:blipFill>
        <p:spPr>
          <a:xfrm>
            <a:off x="6413822" y="1568608"/>
            <a:ext cx="2315356" cy="48847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595866" y="6520259"/>
            <a:ext cx="512638" cy="365125"/>
          </a:xfrm>
        </p:spPr>
        <p:txBody>
          <a:bodyPr/>
          <a:lstStyle/>
          <a:p>
            <a:pPr>
              <a:defRPr/>
            </a:pPr>
            <a:fld id="{FCA29D9E-CD5A-4657-96B6-93CF8685EF7A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2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69140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0" y="-195"/>
            <a:ext cx="9143999" cy="1253296"/>
            <a:chOff x="1" y="-196"/>
            <a:chExt cx="9143998" cy="1409757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600" r="5566" b="5901"/>
            <a:stretch/>
          </p:blipFill>
          <p:spPr>
            <a:xfrm>
              <a:off x="1" y="0"/>
              <a:ext cx="3059832" cy="1409561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7" t="62600" b="5901"/>
            <a:stretch/>
          </p:blipFill>
          <p:spPr>
            <a:xfrm>
              <a:off x="3000616" y="-196"/>
              <a:ext cx="3142767" cy="1409561"/>
            </a:xfrm>
            <a:prstGeom prst="rect">
              <a:avLst/>
            </a:prstGeom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1" t="62600" b="5901"/>
            <a:stretch/>
          </p:blipFill>
          <p:spPr>
            <a:xfrm>
              <a:off x="5940152" y="0"/>
              <a:ext cx="3203847" cy="1409561"/>
            </a:xfrm>
            <a:prstGeom prst="rect">
              <a:avLst/>
            </a:prstGeom>
          </p:spPr>
        </p:pic>
      </p:grpSp>
      <p:sp>
        <p:nvSpPr>
          <p:cNvPr id="2" name="Прямоугольник 1"/>
          <p:cNvSpPr/>
          <p:nvPr/>
        </p:nvSpPr>
        <p:spPr>
          <a:xfrm>
            <a:off x="1547664" y="260648"/>
            <a:ext cx="7644886" cy="9787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ОБЪЕМЫ ПРЕДОСТАВЛЕННЫХ </a:t>
            </a:r>
          </a:p>
          <a:p>
            <a:pPr lvl="0" algn="ctr">
              <a:lnSpc>
                <a:spcPct val="90000"/>
              </a:lnSpc>
            </a:pP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МИКРОЗАЙМОВ 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5" b="8805"/>
          <a:stretch/>
        </p:blipFill>
        <p:spPr>
          <a:xfrm>
            <a:off x="1115616" y="90751"/>
            <a:ext cx="777859" cy="105504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lum bright="-16000" contras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90751"/>
            <a:ext cx="864096" cy="105504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grpSp>
        <p:nvGrpSpPr>
          <p:cNvPr id="21" name="Группа 20"/>
          <p:cNvGrpSpPr/>
          <p:nvPr/>
        </p:nvGrpSpPr>
        <p:grpSpPr>
          <a:xfrm>
            <a:off x="170567" y="5733256"/>
            <a:ext cx="8639458" cy="864096"/>
            <a:chOff x="2949530" y="0"/>
            <a:chExt cx="2124661" cy="196681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2949530" y="0"/>
              <a:ext cx="2124661" cy="1966819"/>
            </a:xfrm>
            <a:prstGeom prst="roundRect">
              <a:avLst>
                <a:gd name="adj" fmla="val 10000"/>
              </a:avLst>
            </a:prstGeom>
            <a:solidFill>
              <a:schemeClr val="tx2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>
              <a:outerShdw blurRad="63500" dist="25400" dir="14700000" algn="t" rotWithShape="0">
                <a:srgbClr val="000000">
                  <a:alpha val="50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23" name="Скругленный прямоугольник 4"/>
            <p:cNvSpPr/>
            <p:nvPr/>
          </p:nvSpPr>
          <p:spPr>
            <a:xfrm>
              <a:off x="2969089" y="0"/>
              <a:ext cx="2105102" cy="1851606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 defTabSz="622300" fontAlgn="auto">
                <a:lnSpc>
                  <a:spcPct val="150000"/>
                </a:lnSpc>
                <a:spcAft>
                  <a:spcPts val="0"/>
                </a:spcAft>
              </a:pPr>
              <a:r>
                <a:rPr lang="ru-RU" sz="1600" b="1" dirty="0" smtClean="0">
                  <a:ln w="0"/>
                  <a:solidFill>
                    <a:schemeClr val="bg1"/>
                  </a:solidFill>
                  <a:latin typeface="Arial Cyr" panose="020B0604020202020204" pitchFamily="34" charset="0"/>
                  <a:cs typeface="Arial Cyr" panose="020B0604020202020204" pitchFamily="34" charset="0"/>
                </a:rPr>
                <a:t>За 2017 год субъектам МСП ЗАТО Северск</a:t>
              </a:r>
            </a:p>
            <a:p>
              <a:pPr algn="ctr" defTabSz="622300" fontAlgn="auto">
                <a:lnSpc>
                  <a:spcPct val="150000"/>
                </a:lnSpc>
                <a:spcAft>
                  <a:spcPts val="0"/>
                </a:spcAft>
              </a:pPr>
              <a:r>
                <a:rPr lang="ru-RU" sz="1600" b="1" dirty="0" smtClean="0">
                  <a:ln w="0"/>
                  <a:solidFill>
                    <a:schemeClr val="bg1"/>
                  </a:solidFill>
                  <a:latin typeface="Arial Cyr" panose="020B0604020202020204" pitchFamily="34" charset="0"/>
                  <a:cs typeface="Arial Cyr" panose="020B0604020202020204" pitchFamily="34" charset="0"/>
                </a:rPr>
                <a:t>предоставлено </a:t>
              </a:r>
              <a:r>
                <a:rPr lang="ru-RU" b="1" dirty="0" smtClean="0">
                  <a:ln w="0"/>
                  <a:solidFill>
                    <a:schemeClr val="bg1"/>
                  </a:solidFill>
                  <a:latin typeface="Arial Cyr" panose="020B0604020202020204" pitchFamily="34" charset="0"/>
                  <a:cs typeface="Arial Cyr" panose="020B0604020202020204" pitchFamily="34" charset="0"/>
                </a:rPr>
                <a:t>42</a:t>
              </a:r>
              <a:r>
                <a:rPr lang="ru-RU" sz="1600" b="1" dirty="0" smtClean="0">
                  <a:ln w="0"/>
                  <a:solidFill>
                    <a:schemeClr val="bg1"/>
                  </a:solidFill>
                  <a:latin typeface="Arial Cyr" panose="020B0604020202020204" pitchFamily="34" charset="0"/>
                  <a:cs typeface="Arial Cyr" panose="020B0604020202020204" pitchFamily="34" charset="0"/>
                </a:rPr>
                <a:t> микрозайма </a:t>
              </a:r>
              <a:r>
                <a:rPr lang="ru-RU" sz="1600" b="1" dirty="0">
                  <a:ln w="0"/>
                  <a:solidFill>
                    <a:schemeClr val="bg1"/>
                  </a:solidFill>
                  <a:latin typeface="Arial Cyr" panose="020B0604020202020204" pitchFamily="34" charset="0"/>
                  <a:cs typeface="Arial Cyr" panose="020B0604020202020204" pitchFamily="34" charset="0"/>
                </a:rPr>
                <a:t>на </a:t>
              </a:r>
              <a:r>
                <a:rPr lang="ru-RU" sz="1600" b="1" dirty="0" smtClean="0">
                  <a:ln w="0"/>
                  <a:solidFill>
                    <a:schemeClr val="bg1"/>
                  </a:solidFill>
                  <a:latin typeface="Arial Cyr" panose="020B0604020202020204" pitchFamily="34" charset="0"/>
                  <a:cs typeface="Arial Cyr" panose="020B0604020202020204" pitchFamily="34" charset="0"/>
                </a:rPr>
                <a:t>общую сумму </a:t>
              </a:r>
              <a:r>
                <a:rPr lang="ru-RU" b="1" dirty="0" smtClean="0">
                  <a:ln w="0"/>
                  <a:solidFill>
                    <a:schemeClr val="bg1"/>
                  </a:solidFill>
                  <a:latin typeface="Arial Cyr" panose="020B0604020202020204" pitchFamily="34" charset="0"/>
                  <a:cs typeface="Arial Cyr" panose="020B0604020202020204" pitchFamily="34" charset="0"/>
                </a:rPr>
                <a:t>34,8 млн. рублей</a:t>
              </a:r>
              <a:r>
                <a:rPr lang="ru-RU" sz="1600" b="1" dirty="0" smtClean="0">
                  <a:ln w="0"/>
                  <a:solidFill>
                    <a:schemeClr val="bg1"/>
                  </a:solidFill>
                  <a:latin typeface="Arial Cyr" panose="020B0604020202020204" pitchFamily="34" charset="0"/>
                  <a:cs typeface="Arial Cyr" panose="020B0604020202020204" pitchFamily="34" charset="0"/>
                </a:rPr>
                <a:t>.</a:t>
              </a: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-252536" y="2996952"/>
            <a:ext cx="9289032" cy="2592288"/>
            <a:chOff x="-252536" y="1345621"/>
            <a:chExt cx="9289032" cy="2083379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4879751" y="1837374"/>
              <a:ext cx="657552" cy="2226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b="1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+735%</a:t>
              </a:r>
              <a:endParaRPr lang="ru-RU" sz="1200" dirty="0"/>
            </a:p>
          </p:txBody>
        </p:sp>
        <p:graphicFrame>
          <p:nvGraphicFramePr>
            <p:cNvPr id="13" name="Диаграмма 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076618051"/>
                </p:ext>
              </p:extLst>
            </p:nvPr>
          </p:nvGraphicFramePr>
          <p:xfrm>
            <a:off x="-252536" y="1345621"/>
            <a:ext cx="9289032" cy="208337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  <p:grpSp>
        <p:nvGrpSpPr>
          <p:cNvPr id="7" name="Группа 6"/>
          <p:cNvGrpSpPr/>
          <p:nvPr/>
        </p:nvGrpSpPr>
        <p:grpSpPr>
          <a:xfrm>
            <a:off x="-252536" y="1340768"/>
            <a:ext cx="9289032" cy="2083379"/>
            <a:chOff x="-252534" y="3350543"/>
            <a:chExt cx="9289032" cy="2083379"/>
          </a:xfrm>
        </p:grpSpPr>
        <p:graphicFrame>
          <p:nvGraphicFramePr>
            <p:cNvPr id="15" name="Диаграмма 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287586543"/>
                </p:ext>
              </p:extLst>
            </p:nvPr>
          </p:nvGraphicFramePr>
          <p:xfrm>
            <a:off x="-252534" y="3350543"/>
            <a:ext cx="9289032" cy="208337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5" name="Прямоугольник 4"/>
            <p:cNvSpPr/>
            <p:nvPr/>
          </p:nvSpPr>
          <p:spPr>
            <a:xfrm>
              <a:off x="4879753" y="3955599"/>
              <a:ext cx="65755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b="1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+350%</a:t>
              </a:r>
              <a:endParaRPr lang="ru-RU" sz="1200" b="1" dirty="0"/>
            </a:p>
          </p:txBody>
        </p:sp>
      </p:grp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32440" y="6448251"/>
            <a:ext cx="512638" cy="365125"/>
          </a:xfrm>
        </p:spPr>
        <p:txBody>
          <a:bodyPr/>
          <a:lstStyle/>
          <a:p>
            <a:pPr>
              <a:defRPr/>
            </a:pPr>
            <a:fld id="{FCA29D9E-CD5A-4657-96B6-93CF8685EF7A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3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93613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0" y="-195"/>
            <a:ext cx="9143999" cy="1253296"/>
            <a:chOff x="1" y="-196"/>
            <a:chExt cx="9143998" cy="1409757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600" r="5566" b="5901"/>
            <a:stretch/>
          </p:blipFill>
          <p:spPr>
            <a:xfrm>
              <a:off x="1" y="0"/>
              <a:ext cx="3059832" cy="1409561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7" t="62600" b="5901"/>
            <a:stretch/>
          </p:blipFill>
          <p:spPr>
            <a:xfrm>
              <a:off x="3000616" y="-196"/>
              <a:ext cx="3142767" cy="1409561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1" t="62600" b="5901"/>
            <a:stretch/>
          </p:blipFill>
          <p:spPr>
            <a:xfrm>
              <a:off x="5940152" y="0"/>
              <a:ext cx="3203847" cy="1409561"/>
            </a:xfrm>
            <a:prstGeom prst="rect">
              <a:avLst/>
            </a:prstGeom>
          </p:spPr>
        </p:pic>
      </p:grpSp>
      <p:sp>
        <p:nvSpPr>
          <p:cNvPr id="2" name="Прямоугольник 1"/>
          <p:cNvSpPr/>
          <p:nvPr/>
        </p:nvSpPr>
        <p:spPr>
          <a:xfrm>
            <a:off x="1628254" y="162996"/>
            <a:ext cx="7416824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СТРУКТУРА ПРЕДОСТАВЛЕННЫХ ЗАЙМОВ </a:t>
            </a:r>
          </a:p>
          <a:p>
            <a:pPr lvl="0" algn="ctr">
              <a:lnSpc>
                <a:spcPct val="90000"/>
              </a:lnSpc>
            </a:pPr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ПО СЕКТОРАМ ВИДОВ ДЕЯТЕЛЬНОСТИ МСП </a:t>
            </a:r>
          </a:p>
          <a:p>
            <a:pPr lvl="0" algn="ctr">
              <a:lnSpc>
                <a:spcPct val="90000"/>
              </a:lnSpc>
            </a:pPr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В </a:t>
            </a: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2017 ГОДУ, ТЫС.РУБЛЕЙ</a:t>
            </a:r>
            <a:endParaRPr lang="ru-RU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5" b="8805"/>
          <a:stretch/>
        </p:blipFill>
        <p:spPr>
          <a:xfrm>
            <a:off x="1115616" y="90751"/>
            <a:ext cx="777859" cy="105504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lum bright="-16000" contras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90751"/>
            <a:ext cx="864096" cy="105504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32440" y="6448251"/>
            <a:ext cx="512638" cy="365125"/>
          </a:xfrm>
        </p:spPr>
        <p:txBody>
          <a:bodyPr/>
          <a:lstStyle/>
          <a:p>
            <a:pPr>
              <a:defRPr/>
            </a:pPr>
            <a:fld id="{FCA29D9E-CD5A-4657-96B6-93CF8685EF7A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</a:t>
            </a:fld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24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34146"/>
              </p:ext>
            </p:extLst>
          </p:nvPr>
        </p:nvGraphicFramePr>
        <p:xfrm>
          <a:off x="427503" y="1324770"/>
          <a:ext cx="8396611" cy="4407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11" name="Группа 10"/>
          <p:cNvGrpSpPr/>
          <p:nvPr/>
        </p:nvGrpSpPr>
        <p:grpSpPr>
          <a:xfrm>
            <a:off x="170569" y="5733256"/>
            <a:ext cx="8874510" cy="996612"/>
            <a:chOff x="2949530" y="-153176"/>
            <a:chExt cx="2182466" cy="211999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2949530" y="0"/>
              <a:ext cx="2162647" cy="1966819"/>
            </a:xfrm>
            <a:prstGeom prst="roundRect">
              <a:avLst>
                <a:gd name="adj" fmla="val 10000"/>
              </a:avLst>
            </a:prstGeom>
            <a:solidFill>
              <a:schemeClr val="tx2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>
              <a:outerShdw blurRad="63500" dist="25400" dir="14700000" algn="t" rotWithShape="0">
                <a:srgbClr val="000000">
                  <a:alpha val="50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17" name="Скругленный прямоугольник 4"/>
            <p:cNvSpPr/>
            <p:nvPr/>
          </p:nvSpPr>
          <p:spPr>
            <a:xfrm>
              <a:off x="2969089" y="-153176"/>
              <a:ext cx="2162907" cy="1890785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 defTabSz="622300" fontAlgn="auto">
                <a:lnSpc>
                  <a:spcPct val="150000"/>
                </a:lnSpc>
                <a:spcAft>
                  <a:spcPts val="0"/>
                </a:spcAft>
              </a:pPr>
              <a:r>
                <a:rPr lang="ru-RU" sz="1400" b="1" dirty="0" smtClean="0">
                  <a:ln w="0"/>
                  <a:solidFill>
                    <a:schemeClr val="bg1"/>
                  </a:solidFill>
                  <a:latin typeface="Arial Cyr" panose="020B0604020202020204" pitchFamily="34" charset="0"/>
                  <a:cs typeface="Arial Cyr" panose="020B0604020202020204" pitchFamily="34" charset="0"/>
                </a:rPr>
                <a:t>Преимущественное большинство средств, выделенных Фондом в течение 2017 года, предоставлены субъектам МСП на развитие производств на </a:t>
              </a:r>
              <a:r>
                <a:rPr lang="ru-RU" sz="1400" b="1" dirty="0">
                  <a:ln w="0"/>
                  <a:solidFill>
                    <a:schemeClr val="bg1"/>
                  </a:solidFill>
                  <a:latin typeface="Arial Cyr" panose="020B0604020202020204" pitchFamily="34" charset="0"/>
                  <a:cs typeface="Arial Cyr" panose="020B0604020202020204" pitchFamily="34" charset="0"/>
                </a:rPr>
                <a:t>территории ЗАТО </a:t>
              </a:r>
              <a:r>
                <a:rPr lang="ru-RU" sz="1400" b="1" dirty="0" smtClean="0">
                  <a:ln w="0"/>
                  <a:solidFill>
                    <a:schemeClr val="bg1"/>
                  </a:solidFill>
                  <a:latin typeface="Arial Cyr" panose="020B0604020202020204" pitchFamily="34" charset="0"/>
                  <a:cs typeface="Arial Cyr" panose="020B0604020202020204" pitchFamily="34" charset="0"/>
                </a:rPr>
                <a:t>Северск.</a:t>
              </a:r>
              <a:endParaRPr lang="ru-RU" sz="1400" b="1" dirty="0">
                <a:ln w="0"/>
                <a:solidFill>
                  <a:schemeClr val="bg1"/>
                </a:solidFill>
                <a:latin typeface="Arial Cyr" panose="020B0604020202020204" pitchFamily="34" charset="0"/>
                <a:cs typeface="Arial Cyr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739748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>
            <a:off x="0" y="-195"/>
            <a:ext cx="9143999" cy="1253296"/>
            <a:chOff x="1" y="-196"/>
            <a:chExt cx="9143998" cy="1409757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600" r="5566" b="5901"/>
            <a:stretch/>
          </p:blipFill>
          <p:spPr>
            <a:xfrm>
              <a:off x="1" y="0"/>
              <a:ext cx="3059832" cy="1409561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7" t="62600" b="5901"/>
            <a:stretch/>
          </p:blipFill>
          <p:spPr>
            <a:xfrm>
              <a:off x="3000616" y="-196"/>
              <a:ext cx="3142767" cy="1409561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1" t="62600" b="5901"/>
            <a:stretch/>
          </p:blipFill>
          <p:spPr>
            <a:xfrm>
              <a:off x="5940152" y="0"/>
              <a:ext cx="3203847" cy="1409561"/>
            </a:xfrm>
            <a:prstGeom prst="rect">
              <a:avLst/>
            </a:prstGeom>
          </p:spPr>
        </p:pic>
      </p:grpSp>
      <p:sp>
        <p:nvSpPr>
          <p:cNvPr id="2" name="Прямоугольник 1"/>
          <p:cNvSpPr/>
          <p:nvPr/>
        </p:nvSpPr>
        <p:spPr>
          <a:xfrm>
            <a:off x="1691680" y="260648"/>
            <a:ext cx="7416824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ОБЪЕМЫ ПРЕДОСТАВЛЕННЫХ ГРАНТОВ</a:t>
            </a:r>
          </a:p>
        </p:txBody>
      </p:sp>
      <p:graphicFrame>
        <p:nvGraphicFramePr>
          <p:cNvPr id="13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8894568"/>
              </p:ext>
            </p:extLst>
          </p:nvPr>
        </p:nvGraphicFramePr>
        <p:xfrm>
          <a:off x="-199588" y="3352139"/>
          <a:ext cx="9452108" cy="2083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3" name="Группа 2"/>
          <p:cNvGrpSpPr/>
          <p:nvPr/>
        </p:nvGrpSpPr>
        <p:grpSpPr>
          <a:xfrm>
            <a:off x="-36512" y="1268760"/>
            <a:ext cx="9361040" cy="2083379"/>
            <a:chOff x="-108520" y="3350543"/>
            <a:chExt cx="9361040" cy="2083379"/>
          </a:xfrm>
        </p:grpSpPr>
        <p:graphicFrame>
          <p:nvGraphicFramePr>
            <p:cNvPr id="15" name="Диаграмма 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013807587"/>
                </p:ext>
              </p:extLst>
            </p:nvPr>
          </p:nvGraphicFramePr>
          <p:xfrm>
            <a:off x="-108520" y="3350543"/>
            <a:ext cx="9361040" cy="208337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8" name="TextBox 17"/>
            <p:cNvSpPr txBox="1"/>
            <p:nvPr/>
          </p:nvSpPr>
          <p:spPr>
            <a:xfrm>
              <a:off x="6228184" y="4645653"/>
              <a:ext cx="3557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latin typeface="+mj-lt"/>
                </a:rPr>
                <a:t>2</a:t>
              </a:r>
            </a:p>
          </p:txBody>
        </p:sp>
      </p:grp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5" b="8805"/>
          <a:stretch/>
        </p:blipFill>
        <p:spPr>
          <a:xfrm>
            <a:off x="1115616" y="90751"/>
            <a:ext cx="777859" cy="105504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lum bright="-16000" contras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90751"/>
            <a:ext cx="864096" cy="105504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grpSp>
        <p:nvGrpSpPr>
          <p:cNvPr id="25" name="Группа 24"/>
          <p:cNvGrpSpPr/>
          <p:nvPr/>
        </p:nvGrpSpPr>
        <p:grpSpPr>
          <a:xfrm>
            <a:off x="395536" y="5733256"/>
            <a:ext cx="8190029" cy="864096"/>
            <a:chOff x="2949530" y="0"/>
            <a:chExt cx="2124661" cy="196681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2949530" y="0"/>
              <a:ext cx="2124661" cy="1966819"/>
            </a:xfrm>
            <a:prstGeom prst="roundRect">
              <a:avLst>
                <a:gd name="adj" fmla="val 10000"/>
              </a:avLst>
            </a:prstGeom>
            <a:solidFill>
              <a:schemeClr val="tx2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>
              <a:outerShdw blurRad="63500" dist="25400" dir="14700000" algn="t" rotWithShape="0">
                <a:srgbClr val="000000">
                  <a:alpha val="50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27" name="Скругленный прямоугольник 4"/>
            <p:cNvSpPr/>
            <p:nvPr/>
          </p:nvSpPr>
          <p:spPr>
            <a:xfrm>
              <a:off x="2969089" y="0"/>
              <a:ext cx="2105102" cy="1851606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 defTabSz="622300" fontAlgn="auto">
                <a:lnSpc>
                  <a:spcPct val="150000"/>
                </a:lnSpc>
                <a:spcAft>
                  <a:spcPts val="0"/>
                </a:spcAft>
              </a:pPr>
              <a:r>
                <a:rPr lang="ru-RU" sz="1600" b="1" dirty="0" smtClean="0">
                  <a:ln w="0"/>
                  <a:solidFill>
                    <a:schemeClr val="bg1"/>
                  </a:solidFill>
                  <a:latin typeface="Arial Cyr" panose="020B0604020202020204" pitchFamily="34" charset="0"/>
                  <a:cs typeface="Arial Cyr" panose="020B0604020202020204" pitchFamily="34" charset="0"/>
                </a:rPr>
                <a:t>За 2017 год субъектам МСП ЗАТО Северск</a:t>
              </a:r>
            </a:p>
            <a:p>
              <a:pPr algn="ctr" defTabSz="622300" fontAlgn="auto">
                <a:lnSpc>
                  <a:spcPct val="150000"/>
                </a:lnSpc>
                <a:spcAft>
                  <a:spcPts val="0"/>
                </a:spcAft>
              </a:pPr>
              <a:r>
                <a:rPr lang="ru-RU" sz="1600" b="1" dirty="0" smtClean="0">
                  <a:ln w="0"/>
                  <a:solidFill>
                    <a:schemeClr val="bg1"/>
                  </a:solidFill>
                  <a:latin typeface="Arial Cyr" panose="020B0604020202020204" pitchFamily="34" charset="0"/>
                  <a:cs typeface="Arial Cyr" panose="020B0604020202020204" pitchFamily="34" charset="0"/>
                </a:rPr>
                <a:t>предоставлено </a:t>
              </a:r>
              <a:r>
                <a:rPr lang="ru-RU" sz="1600" b="1" dirty="0">
                  <a:ln w="0"/>
                  <a:solidFill>
                    <a:schemeClr val="bg1"/>
                  </a:solidFill>
                  <a:latin typeface="Arial Cyr" panose="020B0604020202020204" pitchFamily="34" charset="0"/>
                  <a:cs typeface="Arial Cyr" panose="020B0604020202020204" pitchFamily="34" charset="0"/>
                </a:rPr>
                <a:t>2 гранта на общую сумму 1,5 млн. рублей </a:t>
              </a:r>
            </a:p>
          </p:txBody>
        </p:sp>
      </p:grp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32440" y="6448251"/>
            <a:ext cx="512638" cy="365125"/>
          </a:xfrm>
        </p:spPr>
        <p:txBody>
          <a:bodyPr/>
          <a:lstStyle/>
          <a:p>
            <a:pPr>
              <a:defRPr/>
            </a:pPr>
            <a:fld id="{FCA29D9E-CD5A-4657-96B6-93CF8685EF7A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5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67449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>
            <a:off x="0" y="-195"/>
            <a:ext cx="9143999" cy="1253296"/>
            <a:chOff x="1" y="-196"/>
            <a:chExt cx="9143998" cy="1409757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600" r="5566" b="5901"/>
            <a:stretch/>
          </p:blipFill>
          <p:spPr>
            <a:xfrm>
              <a:off x="1" y="0"/>
              <a:ext cx="3059832" cy="1409561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7" t="62600" b="5901"/>
            <a:stretch/>
          </p:blipFill>
          <p:spPr>
            <a:xfrm>
              <a:off x="3000616" y="-196"/>
              <a:ext cx="3142767" cy="1409561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1" t="62600" b="5901"/>
            <a:stretch/>
          </p:blipFill>
          <p:spPr>
            <a:xfrm>
              <a:off x="5940152" y="0"/>
              <a:ext cx="3203847" cy="1409561"/>
            </a:xfrm>
            <a:prstGeom prst="rect">
              <a:avLst/>
            </a:prstGeom>
          </p:spPr>
        </p:pic>
      </p:grpSp>
      <p:sp>
        <p:nvSpPr>
          <p:cNvPr id="2" name="Прямоугольник 1"/>
          <p:cNvSpPr/>
          <p:nvPr/>
        </p:nvSpPr>
        <p:spPr>
          <a:xfrm>
            <a:off x="1547664" y="188640"/>
            <a:ext cx="770485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ОБЩАЯ СТРУКТУРА ОКАЗАННОЙ ПОДДЕРЖКИ СУБЪЕКТАМ МСП</a:t>
            </a:r>
            <a:endParaRPr lang="ru-RU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cxnSp>
        <p:nvCxnSpPr>
          <p:cNvPr id="21" name="Соединительная линия уступом 20"/>
          <p:cNvCxnSpPr/>
          <p:nvPr/>
        </p:nvCxnSpPr>
        <p:spPr bwMode="auto">
          <a:xfrm flipV="1">
            <a:off x="1836018" y="2489796"/>
            <a:ext cx="5194300" cy="320675"/>
          </a:xfrm>
          <a:prstGeom prst="bentConnector3">
            <a:avLst>
              <a:gd name="adj1" fmla="val 18965"/>
            </a:avLst>
          </a:prstGeom>
          <a:solidFill>
            <a:schemeClr val="accent1"/>
          </a:solidFill>
          <a:ln w="12700" cap="sq" cmpd="sng" algn="ctr">
            <a:solidFill>
              <a:schemeClr val="bg2">
                <a:lumMod val="85000"/>
                <a:lumOff val="1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</p:cxnSp>
      <p:cxnSp>
        <p:nvCxnSpPr>
          <p:cNvPr id="22" name="Соединительная линия уступом 21"/>
          <p:cNvCxnSpPr/>
          <p:nvPr/>
        </p:nvCxnSpPr>
        <p:spPr bwMode="auto">
          <a:xfrm>
            <a:off x="612056" y="3313709"/>
            <a:ext cx="5472112" cy="1457325"/>
          </a:xfrm>
          <a:prstGeom prst="bentConnector3">
            <a:avLst>
              <a:gd name="adj1" fmla="val 15703"/>
            </a:avLst>
          </a:prstGeom>
          <a:solidFill>
            <a:schemeClr val="accent1"/>
          </a:solidFill>
          <a:ln w="12700" cap="sq" cmpd="sng" algn="ctr">
            <a:solidFill>
              <a:schemeClr val="bg2">
                <a:lumMod val="85000"/>
                <a:lumOff val="1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</p:cxnSp>
      <p:graphicFrame>
        <p:nvGraphicFramePr>
          <p:cNvPr id="23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7967259"/>
              </p:ext>
            </p:extLst>
          </p:nvPr>
        </p:nvGraphicFramePr>
        <p:xfrm>
          <a:off x="3851920" y="1814233"/>
          <a:ext cx="4737458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5" b="8805"/>
          <a:stretch/>
        </p:blipFill>
        <p:spPr>
          <a:xfrm>
            <a:off x="1115616" y="90751"/>
            <a:ext cx="777859" cy="105504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lum bright="-16000" contras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90751"/>
            <a:ext cx="864096" cy="105504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grpSp>
        <p:nvGrpSpPr>
          <p:cNvPr id="24" name="Группа 23"/>
          <p:cNvGrpSpPr/>
          <p:nvPr/>
        </p:nvGrpSpPr>
        <p:grpSpPr>
          <a:xfrm>
            <a:off x="251520" y="5274272"/>
            <a:ext cx="8496944" cy="1467095"/>
            <a:chOff x="2949530" y="-414844"/>
            <a:chExt cx="2124661" cy="238166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2949530" y="-414844"/>
              <a:ext cx="2124661" cy="2381665"/>
            </a:xfrm>
            <a:prstGeom prst="roundRect">
              <a:avLst>
                <a:gd name="adj" fmla="val 10000"/>
              </a:avLst>
            </a:prstGeom>
            <a:solidFill>
              <a:schemeClr val="tx2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>
              <a:outerShdw blurRad="63500" dist="25400" dir="14700000" algn="t" rotWithShape="0">
                <a:srgbClr val="000000">
                  <a:alpha val="50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26" name="Скругленный прямоугольник 4"/>
            <p:cNvSpPr/>
            <p:nvPr/>
          </p:nvSpPr>
          <p:spPr>
            <a:xfrm>
              <a:off x="2949530" y="-348081"/>
              <a:ext cx="2124661" cy="2199688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 defTabSz="622300" fontAlgn="auto">
                <a:spcAft>
                  <a:spcPts val="0"/>
                </a:spcAft>
              </a:pPr>
              <a:r>
                <a:rPr lang="ru-RU" sz="1600" b="1" dirty="0">
                  <a:ln w="0"/>
                  <a:solidFill>
                    <a:schemeClr val="bg1"/>
                  </a:solidFill>
                  <a:latin typeface="Arial Cyr" panose="020B0604020202020204" pitchFamily="34" charset="0"/>
                  <a:cs typeface="Arial Cyr" panose="020B0604020202020204" pitchFamily="34" charset="0"/>
                </a:rPr>
                <a:t>Суммарная </a:t>
              </a:r>
              <a:r>
                <a:rPr lang="ru-RU" sz="1600" b="1" dirty="0" smtClean="0">
                  <a:ln w="0"/>
                  <a:solidFill>
                    <a:schemeClr val="bg1"/>
                  </a:solidFill>
                  <a:latin typeface="Arial Cyr" panose="020B0604020202020204" pitchFamily="34" charset="0"/>
                  <a:cs typeface="Arial Cyr" panose="020B0604020202020204" pitchFamily="34" charset="0"/>
                </a:rPr>
                <a:t>финансовая поддержка Фондом субъектов МСП ЗАТО Северск</a:t>
              </a:r>
            </a:p>
            <a:p>
              <a:pPr algn="ctr" defTabSz="622300" fontAlgn="auto">
                <a:spcAft>
                  <a:spcPts val="0"/>
                </a:spcAft>
              </a:pPr>
              <a:r>
                <a:rPr lang="ru-RU" sz="1600" b="1" dirty="0" smtClean="0">
                  <a:ln w="0"/>
                  <a:solidFill>
                    <a:schemeClr val="bg1"/>
                  </a:solidFill>
                  <a:latin typeface="Arial Cyr" panose="020B0604020202020204" pitchFamily="34" charset="0"/>
                  <a:cs typeface="Arial Cyr" panose="020B0604020202020204" pitchFamily="34" charset="0"/>
                </a:rPr>
                <a:t>в 2017 году составила </a:t>
              </a:r>
              <a:r>
                <a:rPr lang="ru-RU" b="1" dirty="0" smtClean="0">
                  <a:ln w="0"/>
                  <a:solidFill>
                    <a:schemeClr val="bg1"/>
                  </a:solidFill>
                  <a:latin typeface="Arial Cyr" panose="020B0604020202020204" pitchFamily="34" charset="0"/>
                  <a:cs typeface="Arial Cyr" panose="020B0604020202020204" pitchFamily="34" charset="0"/>
                </a:rPr>
                <a:t>36,3 млн. рублей</a:t>
              </a:r>
              <a:r>
                <a:rPr lang="ru-RU" sz="1600" b="1" dirty="0" smtClean="0">
                  <a:ln w="0"/>
                  <a:solidFill>
                    <a:schemeClr val="bg1"/>
                  </a:solidFill>
                  <a:latin typeface="Arial Cyr" panose="020B0604020202020204" pitchFamily="34" charset="0"/>
                  <a:cs typeface="Arial Cyr" panose="020B0604020202020204" pitchFamily="34" charset="0"/>
                </a:rPr>
                <a:t>, </a:t>
              </a:r>
            </a:p>
            <a:p>
              <a:pPr algn="ctr" defTabSz="622300" fontAlgn="auto">
                <a:spcAft>
                  <a:spcPts val="0"/>
                </a:spcAft>
              </a:pPr>
              <a:r>
                <a:rPr lang="ru-RU" sz="1600" b="1" dirty="0" smtClean="0">
                  <a:ln w="0"/>
                  <a:solidFill>
                    <a:schemeClr val="bg1"/>
                  </a:solidFill>
                  <a:latin typeface="Arial Cyr" panose="020B0604020202020204" pitchFamily="34" charset="0"/>
                  <a:cs typeface="Arial Cyr" panose="020B0604020202020204" pitchFamily="34" charset="0"/>
                </a:rPr>
                <a:t>за период с 2013 по 2017 год составила </a:t>
              </a:r>
              <a:r>
                <a:rPr lang="ru-RU" sz="1600" b="1" dirty="0">
                  <a:ln w="0"/>
                  <a:solidFill>
                    <a:schemeClr val="bg1"/>
                  </a:solidFill>
                  <a:latin typeface="Arial Cyr" panose="020B0604020202020204" pitchFamily="34" charset="0"/>
                  <a:cs typeface="Arial Cyr" panose="020B0604020202020204" pitchFamily="34" charset="0"/>
                </a:rPr>
                <a:t>более</a:t>
              </a:r>
              <a:r>
                <a:rPr lang="ru-RU" b="1" dirty="0">
                  <a:ln w="0"/>
                  <a:solidFill>
                    <a:schemeClr val="bg1"/>
                  </a:solidFill>
                  <a:latin typeface="Arial Cyr" panose="020B0604020202020204" pitchFamily="34" charset="0"/>
                  <a:cs typeface="Arial Cyr" panose="020B0604020202020204" pitchFamily="34" charset="0"/>
                </a:rPr>
                <a:t> </a:t>
              </a:r>
              <a:r>
                <a:rPr lang="ru-RU" b="1" dirty="0" smtClean="0">
                  <a:ln w="0"/>
                  <a:solidFill>
                    <a:schemeClr val="bg1"/>
                  </a:solidFill>
                  <a:latin typeface="Arial Cyr" panose="020B0604020202020204" pitchFamily="34" charset="0"/>
                  <a:cs typeface="Arial Cyr" panose="020B0604020202020204" pitchFamily="34" charset="0"/>
                </a:rPr>
                <a:t>104,8 </a:t>
              </a:r>
              <a:r>
                <a:rPr lang="ru-RU" b="1" dirty="0">
                  <a:ln w="0"/>
                  <a:solidFill>
                    <a:schemeClr val="bg1"/>
                  </a:solidFill>
                  <a:latin typeface="Arial Cyr" panose="020B0604020202020204" pitchFamily="34" charset="0"/>
                  <a:cs typeface="Arial Cyr" panose="020B0604020202020204" pitchFamily="34" charset="0"/>
                </a:rPr>
                <a:t>млн. </a:t>
              </a:r>
              <a:r>
                <a:rPr lang="ru-RU" b="1" dirty="0" smtClean="0">
                  <a:ln w="0"/>
                  <a:solidFill>
                    <a:schemeClr val="bg1"/>
                  </a:solidFill>
                  <a:latin typeface="Arial Cyr" panose="020B0604020202020204" pitchFamily="34" charset="0"/>
                  <a:cs typeface="Arial Cyr" panose="020B0604020202020204" pitchFamily="34" charset="0"/>
                </a:rPr>
                <a:t>рублей</a:t>
              </a:r>
              <a:r>
                <a:rPr lang="ru-RU" sz="1600" b="1" dirty="0">
                  <a:ln w="0"/>
                  <a:solidFill>
                    <a:schemeClr val="bg1"/>
                  </a:solidFill>
                  <a:latin typeface="Arial Cyr" panose="020B0604020202020204" pitchFamily="34" charset="0"/>
                  <a:cs typeface="Arial Cyr" panose="020B0604020202020204" pitchFamily="34" charset="0"/>
                </a:rPr>
                <a:t>.</a:t>
              </a:r>
              <a:endParaRPr lang="ru-RU" sz="1600" b="1" dirty="0" smtClean="0">
                <a:ln w="0"/>
                <a:solidFill>
                  <a:schemeClr val="bg1"/>
                </a:solidFill>
                <a:latin typeface="Arial Cyr" panose="020B0604020202020204" pitchFamily="34" charset="0"/>
                <a:cs typeface="Arial Cyr" panose="020B0604020202020204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852497" y="4143038"/>
            <a:ext cx="3628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56,2 млн. рублей (54%)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52497" y="1943990"/>
            <a:ext cx="2736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48,6 млн. рублей (46%)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32440" y="6453336"/>
            <a:ext cx="512638" cy="365125"/>
          </a:xfrm>
        </p:spPr>
        <p:txBody>
          <a:bodyPr/>
          <a:lstStyle/>
          <a:p>
            <a:pPr>
              <a:defRPr/>
            </a:pPr>
            <a:fld id="{FCA29D9E-CD5A-4657-96B6-93CF8685EF7A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6</a:t>
            </a:fld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29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0114550"/>
              </p:ext>
            </p:extLst>
          </p:nvPr>
        </p:nvGraphicFramePr>
        <p:xfrm>
          <a:off x="228411" y="1493515"/>
          <a:ext cx="4744992" cy="3640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1112499" y="4213703"/>
            <a:ext cx="3628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34,8 млн. рублей (96%)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04545" y="2025879"/>
            <a:ext cx="2736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1,5 млн. рублей (4%)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030518" y="1556791"/>
            <a:ext cx="898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2017г. </a:t>
            </a:r>
            <a:endParaRPr lang="ru-RU" b="1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5449211" y="1569236"/>
            <a:ext cx="17325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2013 – 2017г.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8867733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-1062" y="-10037"/>
            <a:ext cx="9143999" cy="1253296"/>
            <a:chOff x="1" y="-196"/>
            <a:chExt cx="9143998" cy="1409757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600" r="5566" b="5901"/>
            <a:stretch/>
          </p:blipFill>
          <p:spPr>
            <a:xfrm>
              <a:off x="1" y="0"/>
              <a:ext cx="3059832" cy="1409561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7" t="62600" b="5901"/>
            <a:stretch/>
          </p:blipFill>
          <p:spPr>
            <a:xfrm>
              <a:off x="3000616" y="-196"/>
              <a:ext cx="3142767" cy="1409561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1" t="62600" b="5901"/>
            <a:stretch/>
          </p:blipFill>
          <p:spPr>
            <a:xfrm>
              <a:off x="5940152" y="0"/>
              <a:ext cx="3203847" cy="1409561"/>
            </a:xfrm>
            <a:prstGeom prst="rect">
              <a:avLst/>
            </a:prstGeom>
          </p:spPr>
        </p:pic>
      </p:grpSp>
      <p:sp>
        <p:nvSpPr>
          <p:cNvPr id="2" name="Прямоугольник 1"/>
          <p:cNvSpPr/>
          <p:nvPr/>
        </p:nvSpPr>
        <p:spPr>
          <a:xfrm>
            <a:off x="1504650" y="238337"/>
            <a:ext cx="7675862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ЕЖЕКВАРТАЛЬНЫЙ </a:t>
            </a:r>
          </a:p>
          <a:p>
            <a:pPr lvl="0" algn="ctr">
              <a:lnSpc>
                <a:spcPct val="90000"/>
              </a:lnSpc>
            </a:pP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МОНИТОРИНГ ПОЛУЧАТЕЛЕЙ ПОДДЕРЖКИ</a:t>
            </a:r>
            <a:endParaRPr lang="ru-RU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5" b="8805"/>
          <a:stretch/>
        </p:blipFill>
        <p:spPr>
          <a:xfrm>
            <a:off x="1115616" y="90751"/>
            <a:ext cx="777859" cy="105504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lum bright="-16000" contras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90751"/>
            <a:ext cx="864096" cy="105504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532440" y="6448251"/>
            <a:ext cx="512638" cy="365125"/>
          </a:xfrm>
        </p:spPr>
        <p:txBody>
          <a:bodyPr/>
          <a:lstStyle/>
          <a:p>
            <a:pPr>
              <a:defRPr/>
            </a:pPr>
            <a:fld id="{FCA29D9E-CD5A-4657-96B6-93CF8685EF7A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7</a:t>
            </a:fld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7" name="Picture 3" descr="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46464" y="1604402"/>
            <a:ext cx="2158267" cy="16310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IMG_3184-12-10-17-04-52 (1)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66604" y="1624442"/>
            <a:ext cx="2158268" cy="15909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IMG_3034-10-10-17-05-0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74160" y="3808954"/>
            <a:ext cx="2102876" cy="16310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20171016_101508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0" r="9993"/>
          <a:stretch/>
        </p:blipFill>
        <p:spPr bwMode="auto">
          <a:xfrm rot="5400000">
            <a:off x="5182199" y="3841093"/>
            <a:ext cx="2127077" cy="15909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Группа 21"/>
          <p:cNvGrpSpPr/>
          <p:nvPr/>
        </p:nvGrpSpPr>
        <p:grpSpPr>
          <a:xfrm>
            <a:off x="251209" y="5733256"/>
            <a:ext cx="8639458" cy="1079607"/>
            <a:chOff x="2949530" y="-715670"/>
            <a:chExt cx="2124661" cy="268248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2949530" y="-715670"/>
              <a:ext cx="2124661" cy="2682489"/>
            </a:xfrm>
            <a:prstGeom prst="roundRect">
              <a:avLst>
                <a:gd name="adj" fmla="val 10000"/>
              </a:avLst>
            </a:prstGeom>
            <a:solidFill>
              <a:schemeClr val="tx2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>
              <a:outerShdw blurRad="63500" dist="25400" dir="14700000" algn="t" rotWithShape="0">
                <a:srgbClr val="000000">
                  <a:alpha val="50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24" name="Скругленный прямоугольник 4"/>
            <p:cNvSpPr/>
            <p:nvPr/>
          </p:nvSpPr>
          <p:spPr>
            <a:xfrm>
              <a:off x="2969089" y="0"/>
              <a:ext cx="2105102" cy="1851606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 defTabSz="622300" fontAlgn="auto">
                <a:spcAft>
                  <a:spcPts val="0"/>
                </a:spcAft>
              </a:pPr>
              <a:r>
                <a:rPr lang="ru-RU" sz="1200" b="1" dirty="0" smtClean="0">
                  <a:ln w="0"/>
                  <a:solidFill>
                    <a:schemeClr val="bg1"/>
                  </a:solidFill>
                  <a:latin typeface="Arial Cyr" panose="020B0604020202020204" pitchFamily="34" charset="0"/>
                  <a:cs typeface="Arial Cyr" panose="020B0604020202020204" pitchFamily="34" charset="0"/>
                </a:rPr>
                <a:t>В течение 2017 года были проведены плановые мониторинги с посещением мест ведения бизнеса </a:t>
              </a:r>
            </a:p>
            <a:p>
              <a:pPr algn="ctr" defTabSz="622300" fontAlgn="auto">
                <a:spcAft>
                  <a:spcPts val="0"/>
                </a:spcAft>
              </a:pPr>
              <a:r>
                <a:rPr lang="ru-RU" sz="1200" b="1" dirty="0" smtClean="0">
                  <a:ln w="0"/>
                  <a:solidFill>
                    <a:schemeClr val="bg1"/>
                  </a:solidFill>
                  <a:latin typeface="Arial Cyr" panose="020B0604020202020204" pitchFamily="34" charset="0"/>
                  <a:cs typeface="Arial Cyr" panose="020B0604020202020204" pitchFamily="34" charset="0"/>
                </a:rPr>
                <a:t>всех получателей поддержки. </a:t>
              </a:r>
            </a:p>
            <a:p>
              <a:pPr algn="ctr" defTabSz="622300" fontAlgn="auto">
                <a:spcAft>
                  <a:spcPts val="0"/>
                </a:spcAft>
              </a:pPr>
              <a:r>
                <a:rPr lang="ru-RU" sz="1600" b="1" dirty="0" smtClean="0">
                  <a:ln w="0"/>
                  <a:solidFill>
                    <a:schemeClr val="bg1"/>
                  </a:solidFill>
                  <a:latin typeface="Arial Cyr" panose="020B0604020202020204" pitchFamily="34" charset="0"/>
                  <a:cs typeface="Arial Cyr" panose="020B0604020202020204" pitchFamily="34" charset="0"/>
                </a:rPr>
                <a:t>Факторов отрицательно влияющих на платёжеспособность не выявлено.</a:t>
              </a:r>
              <a:endParaRPr lang="ru-RU" sz="1600" b="1" dirty="0">
                <a:ln w="0"/>
                <a:solidFill>
                  <a:schemeClr val="bg1"/>
                </a:solidFill>
                <a:latin typeface="Arial Cyr" panose="020B0604020202020204" pitchFamily="34" charset="0"/>
                <a:cs typeface="Arial Cyr" panose="020B0604020202020204" pitchFamily="34" charset="0"/>
              </a:endParaRPr>
            </a:p>
            <a:p>
              <a:pPr algn="ctr" defTabSz="622300" fontAlgn="auto">
                <a:lnSpc>
                  <a:spcPct val="150000"/>
                </a:lnSpc>
                <a:spcAft>
                  <a:spcPts val="0"/>
                </a:spcAft>
              </a:pPr>
              <a:endParaRPr lang="ru-RU" sz="1400" b="1" dirty="0">
                <a:ln w="0"/>
                <a:solidFill>
                  <a:schemeClr val="bg1"/>
                </a:solidFill>
                <a:latin typeface="Arial Cyr" panose="020B0604020202020204" pitchFamily="34" charset="0"/>
                <a:cs typeface="Arial Cyr" panose="020B0604020202020204" pitchFamily="34" charset="0"/>
              </a:endParaRP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34" y="1300446"/>
            <a:ext cx="2233145" cy="222711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98123" y="3825554"/>
            <a:ext cx="2097544" cy="16031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78539" y="1607555"/>
            <a:ext cx="2136710" cy="16031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57"/>
          <a:stretch/>
        </p:blipFill>
        <p:spPr>
          <a:xfrm>
            <a:off x="367649" y="3573925"/>
            <a:ext cx="3196239" cy="21129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967109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22"/>
          <p:cNvGrpSpPr/>
          <p:nvPr/>
        </p:nvGrpSpPr>
        <p:grpSpPr>
          <a:xfrm>
            <a:off x="0" y="-195"/>
            <a:ext cx="9143999" cy="1253296"/>
            <a:chOff x="1" y="-196"/>
            <a:chExt cx="9143998" cy="1409757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600" r="5566" b="5901"/>
            <a:stretch/>
          </p:blipFill>
          <p:spPr>
            <a:xfrm>
              <a:off x="1" y="0"/>
              <a:ext cx="3059832" cy="1409561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7" t="62600" b="5901"/>
            <a:stretch/>
          </p:blipFill>
          <p:spPr>
            <a:xfrm>
              <a:off x="3000616" y="-196"/>
              <a:ext cx="3142767" cy="1409561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1" t="62600" b="5901"/>
            <a:stretch/>
          </p:blipFill>
          <p:spPr>
            <a:xfrm>
              <a:off x="5940152" y="0"/>
              <a:ext cx="3203847" cy="1409561"/>
            </a:xfrm>
            <a:prstGeom prst="rect">
              <a:avLst/>
            </a:prstGeom>
          </p:spPr>
        </p:pic>
      </p:grpSp>
      <p:sp>
        <p:nvSpPr>
          <p:cNvPr id="2" name="Прямоугольник 1"/>
          <p:cNvSpPr/>
          <p:nvPr/>
        </p:nvSpPr>
        <p:spPr>
          <a:xfrm>
            <a:off x="1835696" y="256814"/>
            <a:ext cx="7209382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ИНФОРМАЦИОННОЕ ОСВЕЩЕНИЕ МЕР ПОДДЕРЖКИ МСП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5" b="8805"/>
          <a:stretch/>
        </p:blipFill>
        <p:spPr>
          <a:xfrm>
            <a:off x="1115616" y="90751"/>
            <a:ext cx="777859" cy="105504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lum bright="-16000" contras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90751"/>
            <a:ext cx="864096" cy="105504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532440" y="6448251"/>
            <a:ext cx="512638" cy="365125"/>
          </a:xfrm>
        </p:spPr>
        <p:txBody>
          <a:bodyPr/>
          <a:lstStyle/>
          <a:p>
            <a:pPr>
              <a:defRPr/>
            </a:pPr>
            <a:fld id="{FCA29D9E-CD5A-4657-96B6-93CF8685EF7A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8</a:t>
            </a:fld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/>
          <a:srcRect l="10217" t="8538" r="41230" b="51934"/>
          <a:stretch/>
        </p:blipFill>
        <p:spPr>
          <a:xfrm>
            <a:off x="826210" y="1982254"/>
            <a:ext cx="3162114" cy="9635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013" y="1887574"/>
            <a:ext cx="1923678" cy="25649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4"/>
          <a:stretch/>
        </p:blipFill>
        <p:spPr>
          <a:xfrm>
            <a:off x="7042210" y="1889454"/>
            <a:ext cx="1634234" cy="25630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165149" y="1343700"/>
            <a:ext cx="4406851" cy="3996418"/>
          </a:xfrm>
          <a:prstGeom prst="round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665431" y="1369200"/>
            <a:ext cx="4320480" cy="3970917"/>
          </a:xfrm>
          <a:prstGeom prst="round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935435" y="4481476"/>
            <a:ext cx="40324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dirty="0" smtClean="0">
                <a:ln w="0"/>
                <a:latin typeface="Arial Cyr" panose="020B0604020202020204" pitchFamily="34" charset="0"/>
                <a:cs typeface="Arial Cyr" panose="020B0604020202020204" pitchFamily="34" charset="0"/>
              </a:rPr>
              <a:t>Размещены:</a:t>
            </a:r>
          </a:p>
          <a:p>
            <a:pPr marL="171450" indent="-1714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dirty="0" smtClean="0">
                <a:ln w="0"/>
                <a:latin typeface="Arial Cyr" panose="020B0604020202020204" pitchFamily="34" charset="0"/>
                <a:cs typeface="Arial Cyr" panose="020B0604020202020204" pitchFamily="34" charset="0"/>
              </a:rPr>
              <a:t>Администрация ЗАТО Северск</a:t>
            </a:r>
          </a:p>
          <a:p>
            <a:pPr marL="171450" indent="-1714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dirty="0" smtClean="0">
                <a:ln w="0"/>
                <a:latin typeface="Arial Cyr" panose="020B0604020202020204" pitchFamily="34" charset="0"/>
                <a:cs typeface="Arial Cyr" panose="020B0604020202020204" pitchFamily="34" charset="0"/>
              </a:rPr>
              <a:t>Налоговая ЗАТО Северск </a:t>
            </a:r>
            <a:endParaRPr lang="ru-RU" sz="1200" dirty="0">
              <a:ln w="0"/>
              <a:latin typeface="Arial Cyr" panose="020B0604020202020204" pitchFamily="34" charset="0"/>
              <a:cs typeface="Arial Cyr" panose="020B0604020202020204" pitchFamily="34" charset="0"/>
            </a:endParaRPr>
          </a:p>
          <a:p>
            <a:pPr marL="171450" indent="-1714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dirty="0" smtClean="0">
                <a:ln w="0"/>
                <a:latin typeface="Arial Cyr" panose="020B0604020202020204" pitchFamily="34" charset="0"/>
                <a:cs typeface="Arial Cyr" panose="020B0604020202020204" pitchFamily="34" charset="0"/>
              </a:rPr>
              <a:t>МФЦ ЗАТО Северск</a:t>
            </a:r>
            <a:endParaRPr lang="ru-RU" sz="1200" dirty="0">
              <a:ln w="0"/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09" y="3051522"/>
            <a:ext cx="1394903" cy="22047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211" y="3078658"/>
            <a:ext cx="1436113" cy="21781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756029" y="1349103"/>
            <a:ext cx="32322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Интернет портал </a:t>
            </a:r>
            <a:r>
              <a:rPr lang="ru-RU" sz="16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Фонда </a:t>
            </a:r>
          </a:p>
          <a:p>
            <a:pPr algn="ctr"/>
            <a:r>
              <a:rPr lang="ru-RU" sz="16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и страницы в социальных сетях</a:t>
            </a:r>
            <a:endParaRPr lang="ru-RU" sz="16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849906" y="1432920"/>
            <a:ext cx="36470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Информационно-буклетные стойки</a:t>
            </a:r>
            <a:endParaRPr lang="ru-RU" sz="16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107505" y="5319703"/>
            <a:ext cx="8937574" cy="1482173"/>
            <a:chOff x="2934021" y="-154376"/>
            <a:chExt cx="2197975" cy="212119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2934021" y="-1"/>
              <a:ext cx="2197975" cy="1966820"/>
            </a:xfrm>
            <a:prstGeom prst="roundRect">
              <a:avLst>
                <a:gd name="adj" fmla="val 10000"/>
              </a:avLst>
            </a:prstGeom>
            <a:solidFill>
              <a:schemeClr val="tx2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>
              <a:outerShdw blurRad="63500" dist="25400" dir="14700000" algn="t" rotWithShape="0">
                <a:srgbClr val="000000">
                  <a:alpha val="50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33" name="Скругленный прямоугольник 4"/>
            <p:cNvSpPr/>
            <p:nvPr/>
          </p:nvSpPr>
          <p:spPr>
            <a:xfrm>
              <a:off x="2969089" y="-154376"/>
              <a:ext cx="2162907" cy="2020699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defTabSz="622300" fontAlgn="auto">
                <a:lnSpc>
                  <a:spcPct val="150000"/>
                </a:lnSpc>
                <a:spcAft>
                  <a:spcPts val="0"/>
                </a:spcAft>
              </a:pPr>
              <a:r>
                <a:rPr lang="ru-RU" sz="1400" b="1" dirty="0" smtClean="0">
                  <a:ln w="0"/>
                  <a:solidFill>
                    <a:schemeClr val="bg1"/>
                  </a:solidFill>
                  <a:latin typeface="Arial Cyr" panose="020B0604020202020204" pitchFamily="34" charset="0"/>
                  <a:cs typeface="Arial Cyr" panose="020B0604020202020204" pitchFamily="34" charset="0"/>
                </a:rPr>
                <a:t>Создают </a:t>
              </a:r>
              <a:r>
                <a:rPr lang="ru-RU" sz="1400" b="1" dirty="0">
                  <a:ln w="0"/>
                  <a:solidFill>
                    <a:schemeClr val="bg1"/>
                  </a:solidFill>
                  <a:latin typeface="Arial Cyr" panose="020B0604020202020204" pitchFamily="34" charset="0"/>
                  <a:cs typeface="Arial Cyr" panose="020B0604020202020204" pitchFamily="34" charset="0"/>
                </a:rPr>
                <a:t>общее информационное </a:t>
              </a:r>
              <a:r>
                <a:rPr lang="ru-RU" sz="1400" b="1" dirty="0" smtClean="0">
                  <a:ln w="0"/>
                  <a:solidFill>
                    <a:schemeClr val="bg1"/>
                  </a:solidFill>
                  <a:latin typeface="Arial Cyr" panose="020B0604020202020204" pitchFamily="34" charset="0"/>
                  <a:cs typeface="Arial Cyr" panose="020B0604020202020204" pitchFamily="34" charset="0"/>
                </a:rPr>
                <a:t>пространство:</a:t>
              </a:r>
              <a:endParaRPr lang="ru-RU" sz="1400" b="1" dirty="0">
                <a:ln w="0"/>
                <a:solidFill>
                  <a:schemeClr val="bg1"/>
                </a:solidFill>
                <a:latin typeface="Arial Cyr" panose="020B0604020202020204" pitchFamily="34" charset="0"/>
                <a:cs typeface="Arial Cyr" panose="020B0604020202020204" pitchFamily="34" charset="0"/>
              </a:endParaRPr>
            </a:p>
            <a:p>
              <a:pPr marL="171450" indent="-171450" defTabSz="622300" fontAlgn="auto">
                <a:lnSpc>
                  <a:spcPct val="150000"/>
                </a:lnSpc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ru-RU" sz="1200" b="1" dirty="0" smtClean="0">
                  <a:ln w="0"/>
                  <a:solidFill>
                    <a:schemeClr val="bg1"/>
                  </a:solidFill>
                  <a:latin typeface="Arial Cyr" panose="020B0604020202020204" pitchFamily="34" charset="0"/>
                  <a:cs typeface="Arial Cyr" panose="020B0604020202020204" pitchFamily="34" charset="0"/>
                </a:rPr>
                <a:t>о </a:t>
              </a:r>
              <a:r>
                <a:rPr lang="ru-RU" sz="1200" b="1" dirty="0">
                  <a:ln w="0"/>
                  <a:solidFill>
                    <a:schemeClr val="bg1"/>
                  </a:solidFill>
                  <a:latin typeface="Arial Cyr" panose="020B0604020202020204" pitchFamily="34" charset="0"/>
                  <a:cs typeface="Arial Cyr" panose="020B0604020202020204" pitchFamily="34" charset="0"/>
                </a:rPr>
                <a:t>возможностях по развитию бизнеса и доступных мерах государственной поддержки МСП ЗАТО Северск; </a:t>
              </a:r>
            </a:p>
            <a:p>
              <a:pPr marL="171450" indent="-171450" defTabSz="622300" fontAlgn="auto">
                <a:lnSpc>
                  <a:spcPct val="150000"/>
                </a:lnSpc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ru-RU" sz="1200" b="1" dirty="0">
                  <a:ln w="0"/>
                  <a:solidFill>
                    <a:schemeClr val="bg1"/>
                  </a:solidFill>
                  <a:latin typeface="Arial Cyr" panose="020B0604020202020204" pitchFamily="34" charset="0"/>
                  <a:cs typeface="Arial Cyr" panose="020B0604020202020204" pitchFamily="34" charset="0"/>
                </a:rPr>
                <a:t>о </a:t>
              </a:r>
              <a:r>
                <a:rPr lang="ru-RU" sz="1200" b="1" dirty="0" smtClean="0">
                  <a:ln w="0"/>
                  <a:solidFill>
                    <a:schemeClr val="bg1"/>
                  </a:solidFill>
                  <a:latin typeface="Arial Cyr" panose="020B0604020202020204" pitchFamily="34" charset="0"/>
                  <a:cs typeface="Arial Cyr" panose="020B0604020202020204" pitchFamily="34" charset="0"/>
                </a:rPr>
                <a:t>мероприятиях, </a:t>
              </a:r>
              <a:r>
                <a:rPr lang="ru-RU" sz="1200" b="1" dirty="0">
                  <a:ln w="0"/>
                  <a:solidFill>
                    <a:schemeClr val="bg1"/>
                  </a:solidFill>
                  <a:latin typeface="Arial Cyr" panose="020B0604020202020204" pitchFamily="34" charset="0"/>
                  <a:cs typeface="Arial Cyr" panose="020B0604020202020204" pitchFamily="34" charset="0"/>
                </a:rPr>
                <a:t>проводимых инфраструктурой поддержки предпринимательства ЗАТО Северск;</a:t>
              </a:r>
            </a:p>
            <a:p>
              <a:pPr marL="171450" indent="-171450" defTabSz="622300" fontAlgn="auto">
                <a:lnSpc>
                  <a:spcPct val="150000"/>
                </a:lnSpc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ru-RU" sz="1200" b="1" dirty="0" smtClean="0">
                  <a:ln w="0"/>
                  <a:solidFill>
                    <a:schemeClr val="bg1"/>
                  </a:solidFill>
                  <a:latin typeface="Arial Cyr" panose="020B0604020202020204" pitchFamily="34" charset="0"/>
                  <a:cs typeface="Arial Cyr" panose="020B0604020202020204" pitchFamily="34" charset="0"/>
                </a:rPr>
                <a:t>о потребностях в получении микрозаймов, посредством направления субъектами МСП </a:t>
              </a:r>
              <a:r>
                <a:rPr lang="ru-RU" sz="1200" b="1" dirty="0">
                  <a:ln w="0"/>
                  <a:solidFill>
                    <a:schemeClr val="bg1"/>
                  </a:solidFill>
                  <a:latin typeface="Arial Cyr" panose="020B0604020202020204" pitchFamily="34" charset="0"/>
                  <a:cs typeface="Arial Cyr" panose="020B0604020202020204" pitchFamily="34" charset="0"/>
                </a:rPr>
                <a:t>он-лайн </a:t>
              </a:r>
              <a:r>
                <a:rPr lang="ru-RU" sz="1200" b="1" dirty="0" smtClean="0">
                  <a:ln w="0"/>
                  <a:solidFill>
                    <a:schemeClr val="bg1"/>
                  </a:solidFill>
                  <a:latin typeface="Arial Cyr" panose="020B0604020202020204" pitchFamily="34" charset="0"/>
                  <a:cs typeface="Arial Cyr" panose="020B0604020202020204" pitchFamily="34" charset="0"/>
                </a:rPr>
                <a:t>заявок в Фонд.</a:t>
              </a:r>
              <a:endParaRPr lang="ru-RU" sz="1200" b="1" dirty="0">
                <a:ln w="0"/>
                <a:solidFill>
                  <a:schemeClr val="bg1"/>
                </a:solidFill>
                <a:latin typeface="Arial Cyr" panose="020B0604020202020204" pitchFamily="34" charset="0"/>
                <a:cs typeface="Arial Cyr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230519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0" y="-195"/>
            <a:ext cx="9143999" cy="1253296"/>
            <a:chOff x="1" y="-196"/>
            <a:chExt cx="9143998" cy="1409757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600" r="5566" b="5901"/>
            <a:stretch/>
          </p:blipFill>
          <p:spPr>
            <a:xfrm>
              <a:off x="1" y="0"/>
              <a:ext cx="3059832" cy="1409561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7" t="62600" b="5901"/>
            <a:stretch/>
          </p:blipFill>
          <p:spPr>
            <a:xfrm>
              <a:off x="3000616" y="-196"/>
              <a:ext cx="3142767" cy="1409561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1" t="62600" b="5901"/>
            <a:stretch/>
          </p:blipFill>
          <p:spPr>
            <a:xfrm>
              <a:off x="5940152" y="0"/>
              <a:ext cx="3203847" cy="1409561"/>
            </a:xfrm>
            <a:prstGeom prst="rect">
              <a:avLst/>
            </a:prstGeom>
          </p:spPr>
        </p:pic>
      </p:grpSp>
      <p:sp>
        <p:nvSpPr>
          <p:cNvPr id="2" name="Прямоугольник 1"/>
          <p:cNvSpPr/>
          <p:nvPr/>
        </p:nvSpPr>
        <p:spPr>
          <a:xfrm>
            <a:off x="1547664" y="218023"/>
            <a:ext cx="7416824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РЕЗУЛЬТАТЫ ОКАЗАННОЙ ПОДДЕРЖКИ СУБЪЕКТОВ МСП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216532" y="1312077"/>
            <a:ext cx="871296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ctr"/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Результатом деятельности</a:t>
            </a:r>
          </a:p>
          <a:p>
            <a:pPr indent="449263" algn="ctr"/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Фонда «МКК ФРМСП ЗАТО Северск»</a:t>
            </a:r>
          </a:p>
          <a:p>
            <a:pPr indent="449263" algn="ctr"/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в 2017 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году 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стало: </a:t>
            </a:r>
            <a:endParaRPr lang="ru-RU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Cyr" panose="020B0604020202020204" pitchFamily="34" charset="0"/>
              <a:cs typeface="Arial Cyr" panose="020B0604020202020204" pitchFamily="34" charset="0"/>
            </a:endParaRPr>
          </a:p>
          <a:p>
            <a:pPr indent="449263" algn="ctr"/>
            <a:r>
              <a:rPr lang="ru-RU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сохранение по условиям договоров предоставления микрозаймов</a:t>
            </a:r>
          </a:p>
          <a:p>
            <a:pPr indent="449263" algn="ctr"/>
            <a:r>
              <a:rPr lang="ru-RU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 392 </a:t>
            </a:r>
            <a:r>
              <a:rPr lang="ru-RU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рабочих </a:t>
            </a:r>
            <a:r>
              <a:rPr lang="ru-RU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места, </a:t>
            </a:r>
          </a:p>
          <a:p>
            <a:pPr indent="449263" algn="ctr"/>
            <a:r>
              <a:rPr lang="ru-RU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а так же создано 53 новых рабочих места </a:t>
            </a:r>
          </a:p>
          <a:p>
            <a:pPr indent="449263" algn="ctr"/>
            <a:r>
              <a:rPr lang="ru-RU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в ЗАТО Северск.</a:t>
            </a:r>
            <a:endParaRPr lang="ru-RU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5" b="8805"/>
          <a:stretch/>
        </p:blipFill>
        <p:spPr>
          <a:xfrm>
            <a:off x="1115616" y="90751"/>
            <a:ext cx="777859" cy="105504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lum bright="-16000" contras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90751"/>
            <a:ext cx="864096" cy="105504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532440" y="6448251"/>
            <a:ext cx="512638" cy="365125"/>
          </a:xfrm>
        </p:spPr>
        <p:txBody>
          <a:bodyPr/>
          <a:lstStyle/>
          <a:p>
            <a:pPr>
              <a:defRPr/>
            </a:pPr>
            <a:fld id="{FCA29D9E-CD5A-4657-96B6-93CF8685EF7A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9</a:t>
            </a:fld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09"/>
          <a:stretch/>
        </p:blipFill>
        <p:spPr>
          <a:xfrm>
            <a:off x="1529916" y="4902621"/>
            <a:ext cx="5220072" cy="17281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44509" y="4725144"/>
            <a:ext cx="1899491" cy="12296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789049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66770</TotalTime>
  <Words>520</Words>
  <Application>Microsoft Office PowerPoint</Application>
  <PresentationFormat>Экран (4:3)</PresentationFormat>
  <Paragraphs>127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Arial Cyr</vt:lpstr>
      <vt:lpstr>Calibri</vt:lpstr>
      <vt:lpstr>Times New Roman</vt:lpstr>
      <vt:lpstr>Trebuchet MS</vt:lpstr>
      <vt:lpstr>Wingdings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«Бюджет для граждан» представляет собой отдельный аналитический документ, составляемый на регулярной основе, который должен содержать основные положения проекта решения о бюджете в доступной и понятной форме.   Перед Вами «Бюджет для граждан», который познакомит вас с основными положениями проекта бюджета на 2014 год и на 2015-2016 годы. Что такое «Бюджет для граждан􀂪? Граждане — и как налогоплательщики, и как потребители общественных благ —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для каждого человека.</dc:title>
  <dc:creator>Лысых Алексей Сергеевич</dc:creator>
  <cp:lastModifiedBy>Topchiy</cp:lastModifiedBy>
  <cp:revision>1119</cp:revision>
  <cp:lastPrinted>2018-03-14T10:49:54Z</cp:lastPrinted>
  <dcterms:created xsi:type="dcterms:W3CDTF">2014-11-10T16:52:44Z</dcterms:created>
  <dcterms:modified xsi:type="dcterms:W3CDTF">2018-07-16T05:12:39Z</dcterms:modified>
</cp:coreProperties>
</file>